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9" r:id="rId5"/>
    <p:sldId id="260" r:id="rId6"/>
    <p:sldId id="261" r:id="rId7"/>
    <p:sldId id="265" r:id="rId8"/>
    <p:sldId id="266" r:id="rId9"/>
    <p:sldId id="268" r:id="rId10"/>
    <p:sldId id="26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pple\Desktop\BBT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pple\Desktop\BBT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pple\Desktop\BBT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pple\Desktop\BBT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pple\Desktop\BBT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pple\Desktop\BBT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Uni" panose="02020603050405020304" pitchFamily="18" charset="-120"/>
                <a:ea typeface="Times New Roman Uni" panose="02020603050405020304" pitchFamily="18" charset="-120"/>
                <a:cs typeface="Times New Roman Uni" panose="02020603050405020304" pitchFamily="18" charset="-120"/>
              </a:defRPr>
            </a:pPr>
            <a:r>
              <a:rPr lang="en-US" altLang="zh-TW" baseline="0">
                <a:latin typeface="Times New Roman Uni" panose="02020603050405020304" pitchFamily="18" charset="-120"/>
                <a:ea typeface="Times New Roman Uni" panose="02020603050405020304" pitchFamily="18" charset="-120"/>
                <a:cs typeface="Times New Roman Uni" panose="02020603050405020304" pitchFamily="18" charset="-120"/>
              </a:rPr>
              <a:t>Issuer cost </a:t>
            </a:r>
            <a:endParaRPr lang="zh-TW" altLang="en-US">
              <a:latin typeface="Times New Roman Uni" panose="02020603050405020304" pitchFamily="18" charset="-120"/>
              <a:ea typeface="Times New Roman Uni" panose="02020603050405020304" pitchFamily="18" charset="-120"/>
              <a:cs typeface="Times New Roman Uni" panose="02020603050405020304" pitchFamily="18" charset="-120"/>
            </a:endParaRPr>
          </a:p>
        </c:rich>
      </c:tx>
      <c:overlay val="0"/>
      <c:spPr>
        <a:noFill/>
        <a:ln>
          <a:noFill/>
        </a:ln>
        <a:effectLst/>
      </c:spPr>
    </c:title>
    <c:autoTitleDeleted val="0"/>
    <c:plotArea>
      <c:layout>
        <c:manualLayout>
          <c:layoutTarget val="inner"/>
          <c:xMode val="edge"/>
          <c:yMode val="edge"/>
          <c:x val="0.13331735706949674"/>
          <c:y val="0.16319582334816843"/>
          <c:w val="0.8280352999353342"/>
          <c:h val="0.67694864772338237"/>
        </c:manualLayout>
      </c:layout>
      <c:lineChart>
        <c:grouping val="standard"/>
        <c:varyColors val="0"/>
        <c:ser>
          <c:idx val="0"/>
          <c:order val="0"/>
          <c:spPr>
            <a:ln w="28575" cap="rnd">
              <a:solidFill>
                <a:schemeClr val="accent1"/>
              </a:solidFill>
              <a:round/>
            </a:ln>
            <a:effectLst/>
          </c:spPr>
          <c:marker>
            <c:symbol val="none"/>
          </c:marker>
          <c:cat>
            <c:numRef>
              <c:f>'N=200'!$A$5:$A$19</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'N=200'!$B$5:$B$19</c:f>
              <c:numCache>
                <c:formatCode>General</c:formatCode>
                <c:ptCount val="15"/>
                <c:pt idx="0">
                  <c:v>420070</c:v>
                </c:pt>
                <c:pt idx="1">
                  <c:v>2330240</c:v>
                </c:pt>
                <c:pt idx="2">
                  <c:v>3769260</c:v>
                </c:pt>
                <c:pt idx="3">
                  <c:v>4659860</c:v>
                </c:pt>
                <c:pt idx="4">
                  <c:v>5227310</c:v>
                </c:pt>
                <c:pt idx="5">
                  <c:v>5603760</c:v>
                </c:pt>
                <c:pt idx="6">
                  <c:v>5860640</c:v>
                </c:pt>
                <c:pt idx="7">
                  <c:v>6038330</c:v>
                </c:pt>
                <c:pt idx="8">
                  <c:v>6161400</c:v>
                </c:pt>
                <c:pt idx="9">
                  <c:v>6245850</c:v>
                </c:pt>
                <c:pt idx="10">
                  <c:v>6303080</c:v>
                </c:pt>
                <c:pt idx="11">
                  <c:v>6339710</c:v>
                </c:pt>
                <c:pt idx="12">
                  <c:v>6361230</c:v>
                </c:pt>
                <c:pt idx="13">
                  <c:v>6371030</c:v>
                </c:pt>
                <c:pt idx="14">
                  <c:v>6371130</c:v>
                </c:pt>
              </c:numCache>
            </c:numRef>
          </c:val>
          <c:smooth val="0"/>
          <c:extLst>
            <c:ext xmlns:c16="http://schemas.microsoft.com/office/drawing/2014/chart" uri="{C3380CC4-5D6E-409C-BE32-E72D297353CC}">
              <c16:uniqueId val="{00000000-B048-47C7-ACA5-FD8E3056FD8E}"/>
            </c:ext>
          </c:extLst>
        </c:ser>
        <c:dLbls>
          <c:showLegendKey val="0"/>
          <c:showVal val="0"/>
          <c:showCatName val="0"/>
          <c:showSerName val="0"/>
          <c:showPercent val="0"/>
          <c:showBubbleSize val="0"/>
        </c:dLbls>
        <c:smooth val="0"/>
        <c:axId val="384732640"/>
        <c:axId val="384730400"/>
      </c:lineChart>
      <c:catAx>
        <c:axId val="3847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384730400"/>
        <c:crosses val="autoZero"/>
        <c:auto val="1"/>
        <c:lblAlgn val="ctr"/>
        <c:lblOffset val="100"/>
        <c:noMultiLvlLbl val="0"/>
      </c:catAx>
      <c:valAx>
        <c:axId val="38473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3847326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標楷體" panose="03000509000000000000" pitchFamily="65" charset="-120"/>
              <a:ea typeface="標楷體" panose="03000509000000000000" pitchFamily="65" charset="-120"/>
              <a:cs typeface="+mn-cs"/>
            </a:defRPr>
          </a:pPr>
          <a:endParaRPr lang="zh-TW"/>
        </a:p>
      </c:txPr>
    </c:title>
    <c:autoTitleDeleted val="0"/>
    <c:plotArea>
      <c:layout/>
      <c:lineChart>
        <c:grouping val="standard"/>
        <c:varyColors val="0"/>
        <c:ser>
          <c:idx val="0"/>
          <c:order val="0"/>
          <c:tx>
            <c:strRef>
              <c:f>'N=200'!$D$4</c:f>
              <c:strCache>
                <c:ptCount val="1"/>
                <c:pt idx="0">
                  <c:v>誤差比例</c:v>
                </c:pt>
              </c:strCache>
            </c:strRef>
          </c:tx>
          <c:spPr>
            <a:ln w="28575" cap="rnd">
              <a:solidFill>
                <a:schemeClr val="accent1"/>
              </a:solidFill>
              <a:round/>
            </a:ln>
            <a:effectLst/>
          </c:spPr>
          <c:marker>
            <c:symbol val="none"/>
          </c:marker>
          <c:val>
            <c:numRef>
              <c:f>'N=200'!$D$5:$D$18</c:f>
              <c:numCache>
                <c:formatCode>General</c:formatCode>
                <c:ptCount val="14"/>
                <c:pt idx="0">
                  <c:v>0.93406664123946603</c:v>
                </c:pt>
                <c:pt idx="1">
                  <c:v>0.63425012517402701</c:v>
                </c:pt>
                <c:pt idx="2">
                  <c:v>0.40838438393189502</c:v>
                </c:pt>
                <c:pt idx="3">
                  <c:v>0.268597564325324</c:v>
                </c:pt>
                <c:pt idx="4">
                  <c:v>0.179531731419701</c:v>
                </c:pt>
                <c:pt idx="5">
                  <c:v>0.120444881834149</c:v>
                </c:pt>
                <c:pt idx="6">
                  <c:v>8.0125503639072199E-2</c:v>
                </c:pt>
                <c:pt idx="7">
                  <c:v>5.22356316697353E-2</c:v>
                </c:pt>
                <c:pt idx="8">
                  <c:v>3.2918807181771599E-2</c:v>
                </c:pt>
                <c:pt idx="9">
                  <c:v>1.9663701729520599E-2</c:v>
                </c:pt>
                <c:pt idx="10">
                  <c:v>1.0680993795449199E-2</c:v>
                </c:pt>
                <c:pt idx="11">
                  <c:v>4.9316212351655396E-3</c:v>
                </c:pt>
                <c:pt idx="12">
                  <c:v>1.55388447575234E-3</c:v>
                </c:pt>
                <c:pt idx="13">
                  <c:v>1.5695802785377299E-5</c:v>
                </c:pt>
              </c:numCache>
            </c:numRef>
          </c:val>
          <c:smooth val="0"/>
          <c:extLst>
            <c:ext xmlns:c16="http://schemas.microsoft.com/office/drawing/2014/chart" uri="{C3380CC4-5D6E-409C-BE32-E72D297353CC}">
              <c16:uniqueId val="{00000000-6036-44E9-A4A6-5AEFE14F452E}"/>
            </c:ext>
          </c:extLst>
        </c:ser>
        <c:dLbls>
          <c:showLegendKey val="0"/>
          <c:showVal val="0"/>
          <c:showCatName val="0"/>
          <c:showSerName val="0"/>
          <c:showPercent val="0"/>
          <c:showBubbleSize val="0"/>
        </c:dLbls>
        <c:smooth val="0"/>
        <c:axId val="614351840"/>
        <c:axId val="614350720"/>
      </c:lineChart>
      <c:catAx>
        <c:axId val="61435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614350720"/>
        <c:crosses val="autoZero"/>
        <c:auto val="1"/>
        <c:lblAlgn val="ctr"/>
        <c:lblOffset val="100"/>
        <c:noMultiLvlLbl val="0"/>
      </c:catAx>
      <c:valAx>
        <c:axId val="61435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6143518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b="0" i="0" baseline="0">
                <a:effectLst/>
                <a:latin typeface="Times New Roman Uni" panose="02020603050405020304" pitchFamily="18" charset="-120"/>
                <a:ea typeface="Times New Roman Uni" panose="02020603050405020304" pitchFamily="18" charset="-120"/>
                <a:cs typeface="Times New Roman Uni" panose="02020603050405020304" pitchFamily="18" charset="-120"/>
              </a:rPr>
              <a:t>∆Equity holder value</a:t>
            </a:r>
            <a:endParaRPr lang="zh-TW" altLang="zh-TW" sz="1100">
              <a:effectLst/>
              <a:latin typeface="Times New Roman Uni" panose="02020603050405020304" pitchFamily="18" charset="-120"/>
              <a:ea typeface="Times New Roman Uni" panose="02020603050405020304" pitchFamily="18" charset="-120"/>
              <a:cs typeface="Times New Roman Uni" panose="02020603050405020304" pitchFamily="18" charset="-120"/>
            </a:endParaRP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'N=200'!$A$51:$A$65</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'N=200'!$B$51:$B$65</c:f>
              <c:numCache>
                <c:formatCode>General</c:formatCode>
                <c:ptCount val="15"/>
                <c:pt idx="0">
                  <c:v>420053</c:v>
                </c:pt>
                <c:pt idx="1">
                  <c:v>2330130</c:v>
                </c:pt>
                <c:pt idx="2">
                  <c:v>3768990</c:v>
                </c:pt>
                <c:pt idx="3">
                  <c:v>4659390</c:v>
                </c:pt>
                <c:pt idx="4">
                  <c:v>5226600</c:v>
                </c:pt>
                <c:pt idx="5">
                  <c:v>5602790</c:v>
                </c:pt>
                <c:pt idx="6">
                  <c:v>5859390</c:v>
                </c:pt>
                <c:pt idx="7">
                  <c:v>6036800</c:v>
                </c:pt>
                <c:pt idx="8">
                  <c:v>6159580</c:v>
                </c:pt>
                <c:pt idx="9">
                  <c:v>6243760</c:v>
                </c:pt>
                <c:pt idx="10">
                  <c:v>6300720</c:v>
                </c:pt>
                <c:pt idx="11">
                  <c:v>6337080</c:v>
                </c:pt>
                <c:pt idx="12">
                  <c:v>6358350</c:v>
                </c:pt>
                <c:pt idx="13">
                  <c:v>6367910</c:v>
                </c:pt>
                <c:pt idx="14">
                  <c:v>6367780</c:v>
                </c:pt>
              </c:numCache>
            </c:numRef>
          </c:val>
          <c:smooth val="0"/>
          <c:extLst>
            <c:ext xmlns:c16="http://schemas.microsoft.com/office/drawing/2014/chart" uri="{C3380CC4-5D6E-409C-BE32-E72D297353CC}">
              <c16:uniqueId val="{00000000-CA75-4084-8F2B-CE76B03EC3A1}"/>
            </c:ext>
          </c:extLst>
        </c:ser>
        <c:dLbls>
          <c:showLegendKey val="0"/>
          <c:showVal val="0"/>
          <c:showCatName val="0"/>
          <c:showSerName val="0"/>
          <c:showPercent val="0"/>
          <c:showBubbleSize val="0"/>
        </c:dLbls>
        <c:smooth val="0"/>
        <c:axId val="571577472"/>
        <c:axId val="571579712"/>
      </c:lineChart>
      <c:catAx>
        <c:axId val="57157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71579712"/>
        <c:crosses val="autoZero"/>
        <c:auto val="1"/>
        <c:lblAlgn val="ctr"/>
        <c:lblOffset val="100"/>
        <c:noMultiLvlLbl val="0"/>
      </c:catAx>
      <c:valAx>
        <c:axId val="57157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71577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標楷體" panose="03000509000000000000" pitchFamily="65" charset="-120"/>
                <a:ea typeface="標楷體" panose="03000509000000000000" pitchFamily="65" charset="-120"/>
                <a:cs typeface="+mn-cs"/>
              </a:defRPr>
            </a:pPr>
            <a:r>
              <a:rPr lang="zh-TW" altLang="en-US">
                <a:latin typeface="標楷體" panose="03000509000000000000" pitchFamily="65" charset="-120"/>
                <a:ea typeface="標楷體" panose="03000509000000000000" pitchFamily="65" charset="-120"/>
              </a:rPr>
              <a:t>誤差比例</a:t>
            </a:r>
          </a:p>
        </c:rich>
      </c:tx>
      <c:overlay val="0"/>
      <c:spPr>
        <a:noFill/>
        <a:ln>
          <a:noFill/>
        </a:ln>
        <a:effectLst/>
      </c:spPr>
    </c:title>
    <c:autoTitleDeleted val="0"/>
    <c:plotArea>
      <c:layout/>
      <c:lineChart>
        <c:grouping val="standard"/>
        <c:varyColors val="0"/>
        <c:ser>
          <c:idx val="0"/>
          <c:order val="0"/>
          <c:tx>
            <c:strRef>
              <c:f>'N=200'!$D$50</c:f>
              <c:strCache>
                <c:ptCount val="1"/>
                <c:pt idx="0">
                  <c:v>誤差百分比</c:v>
                </c:pt>
              </c:strCache>
            </c:strRef>
          </c:tx>
          <c:spPr>
            <a:ln w="28575" cap="rnd">
              <a:solidFill>
                <a:schemeClr val="accent1"/>
              </a:solidFill>
              <a:round/>
            </a:ln>
            <a:effectLst/>
          </c:spPr>
          <c:marker>
            <c:symbol val="none"/>
          </c:marker>
          <c:val>
            <c:numRef>
              <c:f>'N=200'!$D$51:$D$64</c:f>
              <c:numCache>
                <c:formatCode>General</c:formatCode>
                <c:ptCount val="14"/>
                <c:pt idx="0">
                  <c:v>0.93403462431176998</c:v>
                </c:pt>
                <c:pt idx="1">
                  <c:v>0.634074983746298</c:v>
                </c:pt>
                <c:pt idx="2">
                  <c:v>0.408115544192796</c:v>
                </c:pt>
                <c:pt idx="3">
                  <c:v>0.26828659281570699</c:v>
                </c:pt>
                <c:pt idx="4">
                  <c:v>0.179211593365349</c:v>
                </c:pt>
                <c:pt idx="5">
                  <c:v>0.12013448957093401</c:v>
                </c:pt>
                <c:pt idx="6">
                  <c:v>7.9837871283241907E-2</c:v>
                </c:pt>
                <c:pt idx="7">
                  <c:v>5.1977298210679403E-2</c:v>
                </c:pt>
                <c:pt idx="8">
                  <c:v>3.2695853185882702E-2</c:v>
                </c:pt>
                <c:pt idx="9">
                  <c:v>1.9476175370380398E-2</c:v>
                </c:pt>
                <c:pt idx="10">
                  <c:v>1.0531142721639301E-2</c:v>
                </c:pt>
                <c:pt idx="11">
                  <c:v>4.82114645920556E-3</c:v>
                </c:pt>
                <c:pt idx="12">
                  <c:v>1.4808928700426199E-3</c:v>
                </c:pt>
                <c:pt idx="13">
                  <c:v>2.04152781660173E-5</c:v>
                </c:pt>
              </c:numCache>
            </c:numRef>
          </c:val>
          <c:smooth val="0"/>
          <c:extLst>
            <c:ext xmlns:c16="http://schemas.microsoft.com/office/drawing/2014/chart" uri="{C3380CC4-5D6E-409C-BE32-E72D297353CC}">
              <c16:uniqueId val="{00000000-570F-4345-9093-E90F7DFCF7CA}"/>
            </c:ext>
          </c:extLst>
        </c:ser>
        <c:dLbls>
          <c:showLegendKey val="0"/>
          <c:showVal val="0"/>
          <c:showCatName val="0"/>
          <c:showSerName val="0"/>
          <c:showPercent val="0"/>
          <c:showBubbleSize val="0"/>
        </c:dLbls>
        <c:smooth val="0"/>
        <c:axId val="608716336"/>
        <c:axId val="608716896"/>
      </c:lineChart>
      <c:catAx>
        <c:axId val="60871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608716896"/>
        <c:crosses val="autoZero"/>
        <c:auto val="1"/>
        <c:lblAlgn val="ctr"/>
        <c:lblOffset val="100"/>
        <c:noMultiLvlLbl val="0"/>
      </c:catAx>
      <c:valAx>
        <c:axId val="60871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6087163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標楷體" panose="03000509000000000000" pitchFamily="65" charset="-120"/>
                <a:ea typeface="標楷體" panose="03000509000000000000" pitchFamily="65" charset="-120"/>
                <a:cs typeface="+mn-cs"/>
              </a:defRPr>
            </a:pPr>
            <a:r>
              <a:rPr lang="en-US" altLang="zh-TW" sz="1400" b="0" i="0" baseline="0">
                <a:effectLst/>
                <a:latin typeface="Times New Roman Uni" panose="02020603050405020304" pitchFamily="18" charset="-120"/>
                <a:ea typeface="Times New Roman Uni" panose="02020603050405020304" pitchFamily="18" charset="-120"/>
                <a:cs typeface="Times New Roman Uni" panose="02020603050405020304" pitchFamily="18" charset="-120"/>
              </a:rPr>
              <a:t>∆Debt holder value</a:t>
            </a:r>
            <a:endParaRPr lang="zh-TW" altLang="zh-TW" sz="1400">
              <a:effectLst/>
              <a:latin typeface="Times New Roman Uni" panose="02020603050405020304" pitchFamily="18" charset="-120"/>
              <a:ea typeface="Times New Roman Uni" panose="02020603050405020304" pitchFamily="18" charset="-120"/>
              <a:cs typeface="Times New Roman Uni" panose="02020603050405020304" pitchFamily="18" charset="-120"/>
            </a:endParaRPr>
          </a:p>
        </c:rich>
      </c:tx>
      <c:layout>
        <c:manualLayout>
          <c:xMode val="edge"/>
          <c:yMode val="edge"/>
          <c:x val="0.29649999999999999"/>
          <c:y val="3.2407407407407503E-2"/>
        </c:manualLayout>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'N=200'!$A$70:$A$84</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'N=200'!$B$70:$B$84</c:f>
              <c:numCache>
                <c:formatCode>General</c:formatCode>
                <c:ptCount val="15"/>
                <c:pt idx="0">
                  <c:v>17.164800000000039</c:v>
                </c:pt>
                <c:pt idx="1">
                  <c:v>113.84099999999999</c:v>
                </c:pt>
                <c:pt idx="2">
                  <c:v>267.58799999999923</c:v>
                </c:pt>
                <c:pt idx="3">
                  <c:v>470.77499999999952</c:v>
                </c:pt>
                <c:pt idx="4">
                  <c:v>710.54699999999809</c:v>
                </c:pt>
                <c:pt idx="5">
                  <c:v>972.80399999999997</c:v>
                </c:pt>
                <c:pt idx="6">
                  <c:v>1248.1199999999999</c:v>
                </c:pt>
                <c:pt idx="7">
                  <c:v>1530.07</c:v>
                </c:pt>
                <c:pt idx="8">
                  <c:v>1811.77</c:v>
                </c:pt>
                <c:pt idx="9">
                  <c:v>2088.8300000000022</c:v>
                </c:pt>
                <c:pt idx="10">
                  <c:v>2360.71</c:v>
                </c:pt>
                <c:pt idx="11">
                  <c:v>2621.6</c:v>
                </c:pt>
                <c:pt idx="12">
                  <c:v>2874.4500000000012</c:v>
                </c:pt>
                <c:pt idx="13">
                  <c:v>3116.56</c:v>
                </c:pt>
                <c:pt idx="14">
                  <c:v>3345.06</c:v>
                </c:pt>
              </c:numCache>
            </c:numRef>
          </c:val>
          <c:smooth val="0"/>
          <c:extLst>
            <c:ext xmlns:c16="http://schemas.microsoft.com/office/drawing/2014/chart" uri="{C3380CC4-5D6E-409C-BE32-E72D297353CC}">
              <c16:uniqueId val="{00000000-1970-456C-A891-1B4203442F56}"/>
            </c:ext>
          </c:extLst>
        </c:ser>
        <c:dLbls>
          <c:showLegendKey val="0"/>
          <c:showVal val="0"/>
          <c:showCatName val="0"/>
          <c:showSerName val="0"/>
          <c:showPercent val="0"/>
          <c:showBubbleSize val="0"/>
        </c:dLbls>
        <c:smooth val="0"/>
        <c:axId val="569094288"/>
        <c:axId val="569094848"/>
      </c:lineChart>
      <c:catAx>
        <c:axId val="56909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69094848"/>
        <c:crosses val="autoZero"/>
        <c:auto val="1"/>
        <c:lblAlgn val="ctr"/>
        <c:lblOffset val="100"/>
        <c:noMultiLvlLbl val="0"/>
      </c:catAx>
      <c:valAx>
        <c:axId val="56909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69094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標楷體" panose="03000509000000000000" pitchFamily="65" charset="-120"/>
                <a:ea typeface="標楷體" panose="03000509000000000000" pitchFamily="65" charset="-120"/>
                <a:cs typeface="+mn-cs"/>
              </a:defRPr>
            </a:pPr>
            <a:r>
              <a:rPr lang="zh-TW" altLang="en-US">
                <a:latin typeface="標楷體" panose="03000509000000000000" pitchFamily="65" charset="-120"/>
                <a:ea typeface="標楷體" panose="03000509000000000000" pitchFamily="65" charset="-120"/>
              </a:rPr>
              <a:t>誤差比例</a:t>
            </a:r>
          </a:p>
        </c:rich>
      </c:tx>
      <c:overlay val="0"/>
      <c:spPr>
        <a:noFill/>
        <a:ln>
          <a:noFill/>
        </a:ln>
        <a:effectLst/>
      </c:spPr>
    </c:title>
    <c:autoTitleDeleted val="0"/>
    <c:plotArea>
      <c:layout/>
      <c:lineChart>
        <c:grouping val="standard"/>
        <c:varyColors val="0"/>
        <c:ser>
          <c:idx val="0"/>
          <c:order val="0"/>
          <c:tx>
            <c:strRef>
              <c:f>'N=200'!$D$69</c:f>
              <c:strCache>
                <c:ptCount val="1"/>
                <c:pt idx="0">
                  <c:v>誤差百分比</c:v>
                </c:pt>
              </c:strCache>
            </c:strRef>
          </c:tx>
          <c:spPr>
            <a:ln w="28575" cap="rnd">
              <a:solidFill>
                <a:schemeClr val="accent1"/>
              </a:solidFill>
              <a:round/>
            </a:ln>
            <a:effectLst/>
          </c:spPr>
          <c:marker>
            <c:symbol val="none"/>
          </c:marker>
          <c:val>
            <c:numRef>
              <c:f>'N=200'!$D$70:$D$83</c:f>
              <c:numCache>
                <c:formatCode>General</c:formatCode>
                <c:ptCount val="14"/>
                <c:pt idx="0">
                  <c:v>0.99486861222220202</c:v>
                </c:pt>
                <c:pt idx="1">
                  <c:v>0.96596742659324597</c:v>
                </c:pt>
                <c:pt idx="2">
                  <c:v>0.92000502233143999</c:v>
                </c:pt>
                <c:pt idx="3">
                  <c:v>0.85926261412351601</c:v>
                </c:pt>
                <c:pt idx="4">
                  <c:v>0.78758318236444103</c:v>
                </c:pt>
                <c:pt idx="5">
                  <c:v>0.70918189808254595</c:v>
                </c:pt>
                <c:pt idx="6">
                  <c:v>0.62687664795250397</c:v>
                </c:pt>
                <c:pt idx="7">
                  <c:v>0.54258817480104804</c:v>
                </c:pt>
                <c:pt idx="8">
                  <c:v>0.45837443872456801</c:v>
                </c:pt>
                <c:pt idx="9">
                  <c:v>0.37554782275953202</c:v>
                </c:pt>
                <c:pt idx="10">
                  <c:v>0.29426975898788099</c:v>
                </c:pt>
                <c:pt idx="11">
                  <c:v>0.216277137031923</c:v>
                </c:pt>
                <c:pt idx="12">
                  <c:v>0.14068805940700599</c:v>
                </c:pt>
                <c:pt idx="13">
                  <c:v>6.8309686522812801E-2</c:v>
                </c:pt>
              </c:numCache>
            </c:numRef>
          </c:val>
          <c:smooth val="0"/>
          <c:extLst>
            <c:ext xmlns:c16="http://schemas.microsoft.com/office/drawing/2014/chart" uri="{C3380CC4-5D6E-409C-BE32-E72D297353CC}">
              <c16:uniqueId val="{00000000-7E60-43D2-9B38-56BA49CDDE3F}"/>
            </c:ext>
          </c:extLst>
        </c:ser>
        <c:dLbls>
          <c:showLegendKey val="0"/>
          <c:showVal val="0"/>
          <c:showCatName val="0"/>
          <c:showSerName val="0"/>
          <c:showPercent val="0"/>
          <c:showBubbleSize val="0"/>
        </c:dLbls>
        <c:smooth val="0"/>
        <c:axId val="569097088"/>
        <c:axId val="290425488"/>
      </c:lineChart>
      <c:catAx>
        <c:axId val="56909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290425488"/>
        <c:crosses val="autoZero"/>
        <c:auto val="1"/>
        <c:lblAlgn val="ctr"/>
        <c:lblOffset val="100"/>
        <c:noMultiLvlLbl val="0"/>
      </c:catAx>
      <c:valAx>
        <c:axId val="29042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690970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06DD62-DD7F-3B3B-2E41-E924FD05864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7B62EED1-5EA5-C37D-B570-F9160D519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B205D04-4D14-59D2-99B9-790740859390}"/>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5" name="頁尾版面配置區 4">
            <a:extLst>
              <a:ext uri="{FF2B5EF4-FFF2-40B4-BE49-F238E27FC236}">
                <a16:creationId xmlns:a16="http://schemas.microsoft.com/office/drawing/2014/main" id="{27098549-F0C1-6EDD-C748-6EBAA00DC9E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1052537-F287-10DA-D08E-9DAA2C9398DC}"/>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08075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A42CA2-E1B5-DC83-CAB3-6F13275B12B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B862F4F-B19D-3A44-EC4F-13D77B90A35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C9B1522-0D59-AE81-78BB-9514014DD2F6}"/>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5" name="頁尾版面配置區 4">
            <a:extLst>
              <a:ext uri="{FF2B5EF4-FFF2-40B4-BE49-F238E27FC236}">
                <a16:creationId xmlns:a16="http://schemas.microsoft.com/office/drawing/2014/main" id="{72458888-0200-699A-2A6F-2F75812A6F4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BF89CBB-294E-D611-74B2-AE34D6F5C61E}"/>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31246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E7E2A0C-20B9-69B1-D31B-B59E623AF77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4237D84-AE2B-0A08-5F12-2CE3DD89885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DEC30C2-C1B2-A816-6D27-9D3CF84E5088}"/>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5" name="頁尾版面配置區 4">
            <a:extLst>
              <a:ext uri="{FF2B5EF4-FFF2-40B4-BE49-F238E27FC236}">
                <a16:creationId xmlns:a16="http://schemas.microsoft.com/office/drawing/2014/main" id="{5EE0DCF3-A2BA-0630-228A-C78ED8F54D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6BF4BAC-DF41-A542-A9C1-B629DF5B8832}"/>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38282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07A004-A4C2-1853-D1C5-170FCDB4737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BA89252-1308-05AA-4BA6-9E818BC0CB3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083C267-18D4-A964-991F-B5E1EDE906A7}"/>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5" name="頁尾版面配置區 4">
            <a:extLst>
              <a:ext uri="{FF2B5EF4-FFF2-40B4-BE49-F238E27FC236}">
                <a16:creationId xmlns:a16="http://schemas.microsoft.com/office/drawing/2014/main" id="{140B7110-2B0C-4C8F-8ED1-3CD191D59FB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CC1C188-C2EB-4DF0-3A8C-F945FEF71D1F}"/>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08304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12A5D7-A506-3782-5F80-9C571CAE674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43DAE49-C33C-FFE3-9784-CF127C106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83429042-8B4A-8573-4276-A7D595CC4B4A}"/>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5" name="頁尾版面配置區 4">
            <a:extLst>
              <a:ext uri="{FF2B5EF4-FFF2-40B4-BE49-F238E27FC236}">
                <a16:creationId xmlns:a16="http://schemas.microsoft.com/office/drawing/2014/main" id="{C266362B-CEA5-CDB7-BC0A-83CEC3B4AA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B12F20-621C-0B9A-4E30-A3D22C080F90}"/>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408330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A71041-DD89-4218-DEFF-76CE0B3F2EA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34BC648-8EF2-D556-5A5D-6CA65067E1E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77CE8ED-80F6-C842-2A19-8C942F1FA0B8}"/>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ADE3EEA-AEC2-1E59-31AE-CF1496120F79}"/>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6" name="頁尾版面配置區 5">
            <a:extLst>
              <a:ext uri="{FF2B5EF4-FFF2-40B4-BE49-F238E27FC236}">
                <a16:creationId xmlns:a16="http://schemas.microsoft.com/office/drawing/2014/main" id="{92680924-72FF-91E1-E04E-DE13E11E2B8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A5A6914-0F2B-8668-DA61-E1E4C8F2DC45}"/>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75459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44C8DC-38CA-DCD4-AA29-89CF9CD8BFA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4D84438-002B-4703-779C-6BF8FB2CC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3B0A5C5-DB3C-D549-77EE-4BB27E03895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E3A841A-E480-7253-BB81-8CFBBAE93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D03DD42-1CAA-D349-4855-9F43C87E65B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76872E9-75DA-7B72-D774-E6250327B881}"/>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8" name="頁尾版面配置區 7">
            <a:extLst>
              <a:ext uri="{FF2B5EF4-FFF2-40B4-BE49-F238E27FC236}">
                <a16:creationId xmlns:a16="http://schemas.microsoft.com/office/drawing/2014/main" id="{A0609293-1D77-4DF2-7B26-C0B891DF967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57EBCE7-E3F9-DE6B-1F9C-665FE67DA950}"/>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141152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8A49DE-7D0D-02AF-72B9-B0045231793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4B7765D-64CB-6C30-4B4E-95D55DB2743B}"/>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4" name="頁尾版面配置區 3">
            <a:extLst>
              <a:ext uri="{FF2B5EF4-FFF2-40B4-BE49-F238E27FC236}">
                <a16:creationId xmlns:a16="http://schemas.microsoft.com/office/drawing/2014/main" id="{C86A83B3-E492-5E9C-F5C9-83C735FCA2A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4016457-BF0D-A98C-C5D7-5D70BCEAAE04}"/>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04149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E965E51-CC6B-2CD8-6E62-A439D9C9D68A}"/>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3" name="頁尾版面配置區 2">
            <a:extLst>
              <a:ext uri="{FF2B5EF4-FFF2-40B4-BE49-F238E27FC236}">
                <a16:creationId xmlns:a16="http://schemas.microsoft.com/office/drawing/2014/main" id="{19DCC9B8-D2E9-D9B8-218F-0317F7858F8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CFE470E-F1AF-0C8B-3E11-8D0757F8FD7A}"/>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07476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C58084-27A5-991B-F73E-3551F42D20A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54CE4A1-6F20-AEC3-9D75-CBA6F2ABB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9AD012A-A870-C64C-06FA-98CBD0D96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0B0B6EC-AF96-E3E8-6265-CCFA0C1025AE}"/>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6" name="頁尾版面配置區 5">
            <a:extLst>
              <a:ext uri="{FF2B5EF4-FFF2-40B4-BE49-F238E27FC236}">
                <a16:creationId xmlns:a16="http://schemas.microsoft.com/office/drawing/2014/main" id="{068FD838-BC5B-4030-A14D-3F7B1C34A38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3CD9579-3A76-4AA7-E3B3-54EDC140CB24}"/>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31994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F91570-D98D-5008-74F4-AC995C78FB5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5EB6567-C3CB-0C88-C692-6F257308A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6AEF75C-32AA-A0FA-6CF4-6B02CCC52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D72AFBB-55C4-4D60-5123-565319970027}"/>
              </a:ext>
            </a:extLst>
          </p:cNvPr>
          <p:cNvSpPr>
            <a:spLocks noGrp="1"/>
          </p:cNvSpPr>
          <p:nvPr>
            <p:ph type="dt" sz="half" idx="10"/>
          </p:nvPr>
        </p:nvSpPr>
        <p:spPr/>
        <p:txBody>
          <a:bodyPr/>
          <a:lstStyle/>
          <a:p>
            <a:fld id="{EC2CC684-E759-460C-BDAF-E0C69BB48ADB}" type="datetimeFigureOut">
              <a:rPr lang="zh-TW" altLang="en-US" smtClean="0"/>
              <a:t>2022/6/14</a:t>
            </a:fld>
            <a:endParaRPr lang="zh-TW" altLang="en-US"/>
          </a:p>
        </p:txBody>
      </p:sp>
      <p:sp>
        <p:nvSpPr>
          <p:cNvPr id="6" name="頁尾版面配置區 5">
            <a:extLst>
              <a:ext uri="{FF2B5EF4-FFF2-40B4-BE49-F238E27FC236}">
                <a16:creationId xmlns:a16="http://schemas.microsoft.com/office/drawing/2014/main" id="{41049EE1-EA9E-39F2-A6A7-4FF523F91FA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ED431C-EB05-8AAA-4BD1-F35759DF0F26}"/>
              </a:ext>
            </a:extLst>
          </p:cNvPr>
          <p:cNvSpPr>
            <a:spLocks noGrp="1"/>
          </p:cNvSpPr>
          <p:nvPr>
            <p:ph type="sldNum" sz="quarter" idx="12"/>
          </p:nvPr>
        </p:nvSpPr>
        <p:spPr/>
        <p:txBody>
          <a:body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45951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EC9F2B5-3C48-58AB-4A34-0A8CDD4A2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14ED524-5E49-5F6A-99A6-F300E9C49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3AD28E2-C749-0F1F-7E73-B338B3E74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CC684-E759-460C-BDAF-E0C69BB48ADB}" type="datetimeFigureOut">
              <a:rPr lang="zh-TW" altLang="en-US" smtClean="0"/>
              <a:t>2022/6/14</a:t>
            </a:fld>
            <a:endParaRPr lang="zh-TW" altLang="en-US"/>
          </a:p>
        </p:txBody>
      </p:sp>
      <p:sp>
        <p:nvSpPr>
          <p:cNvPr id="5" name="頁尾版面配置區 4">
            <a:extLst>
              <a:ext uri="{FF2B5EF4-FFF2-40B4-BE49-F238E27FC236}">
                <a16:creationId xmlns:a16="http://schemas.microsoft.com/office/drawing/2014/main" id="{41E273E4-1B52-D332-DEEB-F5A7C909C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C2D5459-65DE-F0BF-F417-5493DD963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81344-FF63-4017-9333-977FD0FD2CE6}" type="slidenum">
              <a:rPr lang="zh-TW" altLang="en-US" smtClean="0"/>
              <a:t>‹#›</a:t>
            </a:fld>
            <a:endParaRPr lang="zh-TW" altLang="en-US"/>
          </a:p>
        </p:txBody>
      </p:sp>
    </p:spTree>
    <p:extLst>
      <p:ext uri="{BB962C8B-B14F-4D97-AF65-F5344CB8AC3E}">
        <p14:creationId xmlns:p14="http://schemas.microsoft.com/office/powerpoint/2010/main" val="224311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5FBEFE-6F4F-F6E8-FA0D-4BB04724BEAE}"/>
              </a:ext>
            </a:extLst>
          </p:cNvPr>
          <p:cNvSpPr>
            <a:spLocks noGrp="1"/>
          </p:cNvSpPr>
          <p:nvPr>
            <p:ph type="ctrTitle"/>
          </p:nvPr>
        </p:nvSpPr>
        <p:spPr/>
        <p:txBody>
          <a:bodyPr>
            <a:normAutofit/>
          </a:bodyPr>
          <a:lstStyle/>
          <a:p>
            <a:r>
              <a:rPr lang="zh-TW" altLang="en-US" sz="4000" b="0" i="0" u="none" strike="noStrike" baseline="0" dirty="0">
                <a:solidFill>
                  <a:srgbClr val="000000"/>
                </a:solidFill>
                <a:latin typeface="微軟正黑體" panose="020B0604030504040204" pitchFamily="34" charset="-120"/>
                <a:ea typeface="微軟正黑體" panose="020B0604030504040204" pitchFamily="34" charset="-120"/>
              </a:rPr>
              <a:t>利用結構式模型評價巨災權益賣權 </a:t>
            </a:r>
            <a:endParaRPr lang="zh-TW" altLang="en-US" sz="4000" dirty="0">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C94DD194-751B-744D-2940-6A7E9B454C5B}"/>
              </a:ext>
            </a:extLst>
          </p:cNvPr>
          <p:cNvSpPr>
            <a:spLocks noGrp="1"/>
          </p:cNvSpPr>
          <p:nvPr>
            <p:ph type="subTitle" idx="1"/>
          </p:nvPr>
        </p:nvSpPr>
        <p:spPr/>
        <p:txBody>
          <a:bodyPr>
            <a:normAutofit/>
          </a:bodyPr>
          <a:lstStyle/>
          <a:p>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5919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D567B7-DECA-0D07-C3F4-8A4FEFE1C86D}"/>
              </a:ext>
            </a:extLst>
          </p:cNvPr>
          <p:cNvSpPr>
            <a:spLocks noGrp="1"/>
          </p:cNvSpPr>
          <p:nvPr>
            <p:ph type="title"/>
          </p:nvPr>
        </p:nvSpPr>
        <p:spPr>
          <a:xfrm>
            <a:off x="838200" y="681037"/>
            <a:ext cx="10515600" cy="242597"/>
          </a:xfrm>
        </p:spPr>
        <p:txBody>
          <a:bodyPr>
            <a:normAutofit fontScale="90000"/>
          </a:bodyPr>
          <a:lstStyle/>
          <a:p>
            <a:r>
              <a:rPr lang="zh-TW" altLang="zh-TW" sz="2700" b="1" dirty="0">
                <a:solidFill>
                  <a:srgbClr val="000000"/>
                </a:solidFill>
                <a:effectLst/>
                <a:latin typeface="微軟正黑體" panose="020B0604030504040204" pitchFamily="34" charset="-120"/>
                <a:ea typeface="微軟正黑體" panose="020B0604030504040204" pitchFamily="34" charset="-120"/>
              </a:rPr>
              <a:t>第三章 研究方法與研究步驟</a:t>
            </a:r>
            <a:br>
              <a:rPr lang="zh-TW" altLang="zh-TW" sz="1800" b="1" dirty="0">
                <a:solidFill>
                  <a:srgbClr val="0D0D0D"/>
                </a:solidFill>
                <a:effectLst/>
                <a:latin typeface="Times New Roman" panose="02020603050405020304" pitchFamily="18" charset="0"/>
                <a:ea typeface="標楷體" panose="03000509000000000000" pitchFamily="65" charset="-120"/>
              </a:rPr>
            </a:br>
            <a:endParaRPr lang="zh-TW" altLang="en-US" dirty="0"/>
          </a:p>
        </p:txBody>
      </p:sp>
      <p:sp>
        <p:nvSpPr>
          <p:cNvPr id="3" name="內容版面配置區 2">
            <a:extLst>
              <a:ext uri="{FF2B5EF4-FFF2-40B4-BE49-F238E27FC236}">
                <a16:creationId xmlns:a16="http://schemas.microsoft.com/office/drawing/2014/main" id="{0DC78D1C-471D-258F-BA07-F5FEEBBC26A2}"/>
              </a:ext>
            </a:extLst>
          </p:cNvPr>
          <p:cNvSpPr>
            <a:spLocks noGrp="1"/>
          </p:cNvSpPr>
          <p:nvPr>
            <p:ph idx="1"/>
          </p:nvPr>
        </p:nvSpPr>
        <p:spPr>
          <a:xfrm>
            <a:off x="838200" y="1259633"/>
            <a:ext cx="10515600" cy="4917330"/>
          </a:xfrm>
        </p:spPr>
        <p:txBody>
          <a:bodyPr/>
          <a:lstStyle/>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過去文獻皆「</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直接</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」描述巨災發生對保險公司股價變化的影響，並在此考量之下直接評價以這家保險公司股票為標的物的巨災權益賣權</a:t>
            </a:r>
            <a:r>
              <a:rPr lang="en-US" altLang="zh-TW" sz="2000" kern="0" dirty="0">
                <a:solidFill>
                  <a:srgbClr val="000000"/>
                </a:solidFill>
                <a:effectLst/>
                <a:latin typeface="微軟正黑體" panose="020B0604030504040204" pitchFamily="34" charset="-120"/>
                <a:ea typeface="微軟正黑體" panose="020B0604030504040204" pitchFamily="34" charset="-120"/>
              </a:rPr>
              <a:t>(Catastrophe Equity Put)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實際上在發生巨災時，保險公司需由其資產支付出險金額，其資產價值減損進而「</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間接</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」影響其股票價值。</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dirty="0">
                <a:solidFill>
                  <a:srgbClr val="000000"/>
                </a:solidFill>
                <a:effectLst/>
                <a:latin typeface="微軟正黑體" panose="020B0604030504040204" pitchFamily="34" charset="-120"/>
                <a:ea typeface="微軟正黑體" panose="020B0604030504040204" pitchFamily="34" charset="-120"/>
              </a:rPr>
              <a:t>嘗試利用信用風險模型中的</a:t>
            </a:r>
            <a:r>
              <a:rPr lang="zh-TW" altLang="zh-TW" sz="2000" dirty="0">
                <a:solidFill>
                  <a:srgbClr val="FF0000"/>
                </a:solidFill>
                <a:effectLst/>
                <a:latin typeface="微軟正黑體" panose="020B0604030504040204" pitchFamily="34" charset="-120"/>
                <a:ea typeface="微軟正黑體" panose="020B0604030504040204" pitchFamily="34" charset="-120"/>
              </a:rPr>
              <a:t>結構式模型 </a:t>
            </a:r>
            <a:r>
              <a:rPr lang="en-US" altLang="zh-TW" sz="2000" dirty="0">
                <a:solidFill>
                  <a:srgbClr val="000000"/>
                </a:solidFill>
                <a:effectLst/>
                <a:latin typeface="微軟正黑體" panose="020B0604030504040204" pitchFamily="34" charset="-120"/>
                <a:ea typeface="微軟正黑體" panose="020B0604030504040204" pitchFamily="34" charset="-120"/>
              </a:rPr>
              <a:t>(structural model)</a:t>
            </a:r>
            <a:r>
              <a:rPr lang="zh-TW" altLang="zh-TW" sz="2000" dirty="0">
                <a:solidFill>
                  <a:srgbClr val="000000"/>
                </a:solidFill>
                <a:effectLst/>
                <a:latin typeface="微軟正黑體" panose="020B0604030504040204" pitchFamily="34" charset="-120"/>
                <a:ea typeface="微軟正黑體" panose="020B0604030504040204" pitchFamily="34" charset="-120"/>
              </a:rPr>
              <a:t>，假定</a:t>
            </a:r>
            <a:r>
              <a:rPr lang="zh-TW" altLang="zh-TW" sz="2000" dirty="0">
                <a:solidFill>
                  <a:srgbClr val="FF0000"/>
                </a:solidFill>
                <a:effectLst/>
                <a:latin typeface="微軟正黑體" panose="020B0604030504040204" pitchFamily="34" charset="-120"/>
                <a:ea typeface="微軟正黑體" panose="020B0604030504040204" pitchFamily="34" charset="-120"/>
              </a:rPr>
              <a:t>保險公司資產價值</a:t>
            </a:r>
            <a:r>
              <a:rPr lang="zh-TW" altLang="zh-TW" sz="2000" dirty="0">
                <a:solidFill>
                  <a:srgbClr val="000000"/>
                </a:solidFill>
                <a:effectLst/>
                <a:latin typeface="微軟正黑體" panose="020B0604030504040204" pitchFamily="34" charset="-120"/>
                <a:ea typeface="微軟正黑體" panose="020B0604030504040204" pitchFamily="34" charset="-120"/>
              </a:rPr>
              <a:t>的</a:t>
            </a:r>
            <a:r>
              <a:rPr lang="zh-TW" altLang="zh-TW" sz="2000" dirty="0">
                <a:solidFill>
                  <a:srgbClr val="FF0000"/>
                </a:solidFill>
                <a:effectLst/>
                <a:latin typeface="微軟正黑體" panose="020B0604030504040204" pitchFamily="34" charset="-120"/>
                <a:ea typeface="微軟正黑體" panose="020B0604030504040204" pitchFamily="34" charset="-120"/>
              </a:rPr>
              <a:t>隨機過程</a:t>
            </a:r>
            <a:r>
              <a:rPr lang="en-US" altLang="zh-TW" sz="2000" dirty="0">
                <a:solidFill>
                  <a:srgbClr val="000000"/>
                </a:solidFill>
                <a:effectLst/>
                <a:latin typeface="微軟正黑體" panose="020B0604030504040204" pitchFamily="34" charset="-120"/>
                <a:ea typeface="微軟正黑體" panose="020B0604030504040204" pitchFamily="34" charset="-120"/>
              </a:rPr>
              <a:t>(stochastic process)</a:t>
            </a:r>
            <a:r>
              <a:rPr lang="zh-TW" altLang="zh-TW" sz="2000" dirty="0">
                <a:solidFill>
                  <a:srgbClr val="000000"/>
                </a:solidFill>
                <a:effectLst/>
                <a:latin typeface="微軟正黑體" panose="020B0604030504040204" pitchFamily="34" charset="-120"/>
                <a:ea typeface="微軟正黑體" panose="020B0604030504040204" pitchFamily="34" charset="-120"/>
              </a:rPr>
              <a:t>服從</a:t>
            </a:r>
            <a:r>
              <a:rPr lang="zh-TW" altLang="zh-TW" sz="2000" dirty="0">
                <a:solidFill>
                  <a:srgbClr val="FF0000"/>
                </a:solidFill>
                <a:effectLst/>
                <a:latin typeface="微軟正黑體" panose="020B0604030504040204" pitchFamily="34" charset="-120"/>
                <a:ea typeface="微軟正黑體" panose="020B0604030504040204" pitchFamily="34" charset="-120"/>
              </a:rPr>
              <a:t>對數常態分配</a:t>
            </a:r>
            <a:r>
              <a:rPr lang="zh-TW" altLang="zh-TW" sz="2000" dirty="0">
                <a:solidFill>
                  <a:srgbClr val="000000"/>
                </a:solidFill>
                <a:effectLst/>
                <a:latin typeface="微軟正黑體" panose="020B0604030504040204" pitchFamily="34" charset="-120"/>
                <a:ea typeface="微軟正黑體" panose="020B0604030504040204" pitchFamily="34" charset="-120"/>
              </a:rPr>
              <a:t>，</a:t>
            </a:r>
            <a:r>
              <a:rPr lang="zh-TW" altLang="zh-TW" sz="2000" dirty="0">
                <a:solidFill>
                  <a:srgbClr val="FF0000"/>
                </a:solidFill>
                <a:effectLst/>
                <a:latin typeface="微軟正黑體" panose="020B0604030504040204" pitchFamily="34" charset="-120"/>
                <a:ea typeface="微軟正黑體" panose="020B0604030504040204" pitchFamily="34" charset="-120"/>
              </a:rPr>
              <a:t>股東權益價值</a:t>
            </a:r>
            <a:r>
              <a:rPr lang="zh-TW" altLang="zh-TW" sz="2000" dirty="0">
                <a:solidFill>
                  <a:srgbClr val="000000"/>
                </a:solidFill>
                <a:effectLst/>
                <a:latin typeface="微軟正黑體" panose="020B0604030504040204" pitchFamily="34" charset="-120"/>
                <a:ea typeface="微軟正黑體" panose="020B0604030504040204" pitchFamily="34" charset="-120"/>
              </a:rPr>
              <a:t>則視為以此</a:t>
            </a:r>
            <a:r>
              <a:rPr lang="zh-TW" altLang="zh-TW" sz="2000" dirty="0">
                <a:solidFill>
                  <a:srgbClr val="FF0000"/>
                </a:solidFill>
                <a:effectLst/>
                <a:latin typeface="微軟正黑體" panose="020B0604030504040204" pitchFamily="34" charset="-120"/>
                <a:ea typeface="微軟正黑體" panose="020B0604030504040204" pitchFamily="34" charset="-120"/>
              </a:rPr>
              <a:t>公司資產價值為標的物的買權</a:t>
            </a:r>
            <a:r>
              <a:rPr lang="zh-TW" altLang="zh-TW" sz="2000" dirty="0">
                <a:solidFill>
                  <a:srgbClr val="000000"/>
                </a:solidFill>
                <a:effectLst/>
                <a:latin typeface="微軟正黑體" panose="020B0604030504040204" pitchFamily="34" charset="-120"/>
                <a:ea typeface="微軟正黑體" panose="020B0604030504040204" pitchFamily="34" charset="-120"/>
              </a:rPr>
              <a:t>，</a:t>
            </a:r>
            <a:r>
              <a:rPr lang="zh-TW" altLang="zh-TW" sz="2000" dirty="0">
                <a:solidFill>
                  <a:srgbClr val="FF0000"/>
                </a:solidFill>
                <a:effectLst/>
                <a:latin typeface="微軟正黑體" panose="020B0604030504040204" pitchFamily="34" charset="-120"/>
                <a:ea typeface="微軟正黑體" panose="020B0604030504040204" pitchFamily="34" charset="-120"/>
              </a:rPr>
              <a:t>股價則用股東權益價值除在外流通股數推估</a:t>
            </a:r>
            <a:r>
              <a:rPr lang="zh-TW" altLang="zh-TW" sz="2000" dirty="0">
                <a:solidFill>
                  <a:srgbClr val="000000"/>
                </a:solidFill>
                <a:effectLst/>
                <a:latin typeface="微軟正黑體" panose="020B0604030504040204" pitchFamily="34" charset="-120"/>
                <a:ea typeface="微軟正黑體" panose="020B0604030504040204" pitchFamily="34" charset="-120"/>
              </a:rPr>
              <a:t>，再搭配巨災的</a:t>
            </a:r>
            <a:r>
              <a:rPr lang="zh-TW" altLang="zh-TW" sz="2000" dirty="0">
                <a:solidFill>
                  <a:srgbClr val="FF0000"/>
                </a:solidFill>
                <a:effectLst/>
                <a:latin typeface="微軟正黑體" panose="020B0604030504040204" pitchFamily="34" charset="-120"/>
                <a:ea typeface="微軟正黑體" panose="020B0604030504040204" pitchFamily="34" charset="-120"/>
              </a:rPr>
              <a:t>來臨次數服從一個特定的統計分配</a:t>
            </a:r>
            <a:r>
              <a:rPr lang="zh-TW" altLang="zh-TW" sz="2000" dirty="0">
                <a:solidFill>
                  <a:srgbClr val="000000"/>
                </a:solidFill>
                <a:effectLst/>
                <a:latin typeface="微軟正黑體" panose="020B0604030504040204" pitchFamily="34" charset="-120"/>
                <a:ea typeface="微軟正黑體" panose="020B0604030504040204" pitchFamily="34" charset="-120"/>
              </a:rPr>
              <a:t>，並在這樣的關係之下描述巨災的發生對公司資產價值及股價的影響，進而決定巨災權益賣權</a:t>
            </a:r>
            <a:r>
              <a:rPr lang="en-US" altLang="zh-TW" sz="2000" dirty="0">
                <a:solidFill>
                  <a:srgbClr val="000000"/>
                </a:solidFill>
                <a:effectLst/>
                <a:latin typeface="微軟正黑體" panose="020B0604030504040204" pitchFamily="34" charset="-120"/>
                <a:ea typeface="微軟正黑體" panose="020B0604030504040204" pitchFamily="34" charset="-120"/>
              </a:rPr>
              <a:t>(</a:t>
            </a:r>
            <a:r>
              <a:rPr lang="zh-TW" altLang="zh-TW" sz="2000" dirty="0">
                <a:solidFill>
                  <a:srgbClr val="000000"/>
                </a:solidFill>
                <a:effectLst/>
                <a:latin typeface="微軟正黑體" panose="020B0604030504040204" pitchFamily="34" charset="-120"/>
                <a:ea typeface="微軟正黑體" panose="020B0604030504040204" pitchFamily="34" charset="-120"/>
              </a:rPr>
              <a:t>可視為以此保險公司的資產為標的物的複合式選擇權</a:t>
            </a:r>
            <a:r>
              <a:rPr lang="en-US" altLang="zh-TW" sz="2000" dirty="0">
                <a:solidFill>
                  <a:srgbClr val="000000"/>
                </a:solidFill>
                <a:effectLst/>
                <a:latin typeface="微軟正黑體" panose="020B0604030504040204" pitchFamily="34" charset="-120"/>
                <a:ea typeface="微軟正黑體" panose="020B0604030504040204" pitchFamily="34" charset="-120"/>
              </a:rPr>
              <a:t>)</a:t>
            </a:r>
            <a:r>
              <a:rPr lang="zh-TW" altLang="zh-TW" sz="2000" dirty="0">
                <a:solidFill>
                  <a:srgbClr val="000000"/>
                </a:solidFill>
                <a:effectLst/>
                <a:latin typeface="微軟正黑體" panose="020B0604030504040204" pitchFamily="34" charset="-120"/>
                <a:ea typeface="微軟正黑體" panose="020B0604030504040204" pitchFamily="34" charset="-120"/>
              </a:rPr>
              <a:t>的價格。</a:t>
            </a:r>
            <a:endParaRPr lang="zh-TW" altLang="zh-TW" sz="2000" dirty="0">
              <a:effectLst/>
              <a:latin typeface="微軟正黑體" panose="020B0604030504040204" pitchFamily="34" charset="-120"/>
              <a:ea typeface="微軟正黑體" panose="020B0604030504040204" pitchFamily="34" charset="-12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複合選擇權是指以選擇權為標的商品的選擇權，</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巨災權益賣權可以視為一個標的物為保險公司資產的</a:t>
            </a:r>
            <a:r>
              <a:rPr lang="en-US" altLang="zh-TW" sz="2000" kern="0" dirty="0">
                <a:solidFill>
                  <a:srgbClr val="FF0000"/>
                </a:solidFill>
                <a:effectLst/>
                <a:latin typeface="微軟正黑體" panose="020B0604030504040204" pitchFamily="34" charset="-120"/>
                <a:ea typeface="微軟正黑體" panose="020B0604030504040204" pitchFamily="34" charset="-120"/>
              </a:rPr>
              <a:t>put on call</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複合選擇權</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，該賣權讓保險公司有權利賣出自家公司的股票，而該公司股票又可視為標的物為公司資產的買權。</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dirty="0">
                <a:solidFill>
                  <a:srgbClr val="000000"/>
                </a:solidFill>
                <a:effectLst/>
                <a:latin typeface="微軟正黑體" panose="020B0604030504040204" pitchFamily="34" charset="-120"/>
                <a:ea typeface="微軟正黑體" panose="020B0604030504040204" pitchFamily="34" charset="-120"/>
              </a:rPr>
              <a:t>可藉由</a:t>
            </a:r>
            <a:r>
              <a:rPr lang="en-US" altLang="zh-TW" sz="2000" dirty="0">
                <a:solidFill>
                  <a:srgbClr val="000000"/>
                </a:solidFill>
                <a:effectLst/>
                <a:latin typeface="微軟正黑體" panose="020B0604030504040204" pitchFamily="34" charset="-120"/>
                <a:ea typeface="微軟正黑體" panose="020B0604030504040204" pitchFamily="34" charset="-120"/>
              </a:rPr>
              <a:t>put on call </a:t>
            </a:r>
            <a:r>
              <a:rPr lang="zh-TW" altLang="zh-TW" sz="2000" dirty="0">
                <a:solidFill>
                  <a:srgbClr val="000000"/>
                </a:solidFill>
                <a:effectLst/>
                <a:latin typeface="微軟正黑體" panose="020B0604030504040204" pitchFamily="34" charset="-120"/>
                <a:ea typeface="微軟正黑體" panose="020B0604030504040204" pitchFamily="34" charset="-120"/>
              </a:rPr>
              <a:t>的結構來衡量巨災發生時的賠償損失如何影響公司資產價值，進一步影響股價，來評價巨災賣權的價格。</a:t>
            </a:r>
            <a:endParaRPr lang="zh-TW" altLang="zh-TW" sz="2000" dirty="0">
              <a:effectLst/>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54301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a:extLst>
                  <a:ext uri="{FF2B5EF4-FFF2-40B4-BE49-F238E27FC236}">
                    <a16:creationId xmlns:a16="http://schemas.microsoft.com/office/drawing/2014/main" id="{8BC5AF9D-46FA-137C-3F56-056CEF935E14}"/>
                  </a:ext>
                </a:extLst>
              </p:cNvPr>
              <p:cNvSpPr>
                <a:spLocks noGrp="1" noChangeArrowheads="1"/>
              </p:cNvSpPr>
              <p:nvPr>
                <p:ph idx="1"/>
              </p:nvPr>
            </p:nvSpPr>
            <p:spPr bwMode="auto">
              <a:xfrm>
                <a:off x="376562" y="393548"/>
                <a:ext cx="10400930" cy="88639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假定</a:t>
                </a:r>
                <a14:m>
                  <m:oMath xmlns:m="http://schemas.openxmlformats.org/officeDocument/2006/math">
                    <m:sSub>
                      <m:sSubPr>
                        <m:ctrlP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ctrlPr>
                      </m:sSubPr>
                      <m:e>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𝑆</m:t>
                        </m:r>
                      </m:e>
                      <m:sub>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𝑇</m:t>
                        </m:r>
                      </m:sub>
                    </m:sSub>
                  </m:oMath>
                </a14:m>
                <a:r>
                  <a:rPr kumimoji="0" lang="en-US" altLang="zh-TW" sz="1800" b="0" i="1"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,W ,</a:t>
                </a:r>
                <a14:m>
                  <m:oMath xmlns:m="http://schemas.openxmlformats.org/officeDocument/2006/math">
                    <m:sSub>
                      <m:sSubPr>
                        <m:ctrlP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ctrlPr>
                      </m:sSubPr>
                      <m:e>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𝐷</m:t>
                        </m:r>
                      </m:e>
                      <m:sub>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𝑇</m:t>
                        </m:r>
                      </m:sub>
                    </m:sSub>
                  </m:oMath>
                </a14:m>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分別為公司於債務償還日</a:t>
                </a:r>
                <a:r>
                  <a:rPr kumimoji="0" lang="en-US"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Cambria Math" panose="02040503050406030204" pitchFamily="18" charset="0"/>
                  </a:rPr>
                  <a:t>T</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的</a:t>
                </a:r>
                <a:r>
                  <a:rPr kumimoji="0" lang="zh-TW" altLang="en-US" sz="18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新細明體" panose="02020500000000000000" pitchFamily="18" charset="-120"/>
                  </a:rPr>
                  <a:t>股票價值、原始流通在外股數</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和所</a:t>
                </a:r>
                <a:r>
                  <a:rPr kumimoji="0" lang="zh-TW" altLang="en-US" sz="18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新細明體" panose="02020500000000000000" pitchFamily="18" charset="-120"/>
                  </a:rPr>
                  <a:t>需償還的債務</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。下方右</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的橫軸為時間點</a:t>
                </a:r>
                <a:r>
                  <a:rPr kumimoji="0" lang="en-US"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Cambria Math" panose="02040503050406030204" pitchFamily="18" charset="0"/>
                  </a:rPr>
                  <a:t>T</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的公司資產價值</a:t>
                </a:r>
                <a14:m>
                  <m:oMath xmlns:m="http://schemas.openxmlformats.org/officeDocument/2006/math">
                    <m:sSub>
                      <m:sSubPr>
                        <m:ctrlP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ctrlPr>
                      </m:sSubPr>
                      <m:e>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𝑉</m:t>
                        </m:r>
                      </m:e>
                      <m:sub>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𝑇</m:t>
                        </m:r>
                      </m:sub>
                    </m:sSub>
                  </m:oMath>
                </a14:m>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，縱軸為時間點</a:t>
                </a:r>
                <a:r>
                  <a:rPr kumimoji="0" lang="en-US"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Cambria Math" panose="02040503050406030204" pitchFamily="18" charset="0"/>
                  </a:rPr>
                  <a:t>T</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的股東權益價值</a:t>
                </a:r>
                <a14:m>
                  <m:oMath xmlns:m="http://schemas.openxmlformats.org/officeDocument/2006/math">
                    <m:sSub>
                      <m:sSubPr>
                        <m:ctrlP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ctrlPr>
                      </m:sSubPr>
                      <m:e>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𝐸</m:t>
                        </m:r>
                      </m:e>
                      <m:sub>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𝑇</m:t>
                        </m:r>
                      </m:sub>
                    </m:sSub>
                  </m:oMath>
                </a14:m>
                <a:r>
                  <a:rPr kumimoji="0" lang="en-US" altLang="zh-TW" sz="1800" b="0" i="1"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14:m>
                  <m:oMath xmlns:m="http://schemas.openxmlformats.org/officeDocument/2006/math">
                    <m:sSub>
                      <m:sSubPr>
                        <m:ctrlPr>
                          <a:rPr kumimoji="0" lang="en-US" altLang="zh-TW" sz="1800" b="0" i="1" u="none" strike="noStrike" cap="none" normalizeH="0" baseline="0" dirty="0" smtClean="0">
                            <a:ln>
                              <a:noFill/>
                            </a:ln>
                            <a:solidFill>
                              <a:srgbClr val="000000"/>
                            </a:solidFill>
                            <a:effectLst/>
                            <a:latin typeface="Cambria Math" panose="02040503050406030204" pitchFamily="18" charset="0"/>
                            <a:ea typeface="微軟正黑體" panose="020B0604030504040204" pitchFamily="34" charset="-120"/>
                          </a:rPr>
                        </m:ctrlPr>
                      </m:sSubPr>
                      <m:e>
                        <m:r>
                          <a:rPr kumimoji="0" lang="en-US" altLang="zh-TW" sz="1800" b="0" i="1" u="none" strike="noStrike" cap="none" normalizeH="0" baseline="0" dirty="0" smtClean="0">
                            <a:ln>
                              <a:noFill/>
                            </a:ln>
                            <a:solidFill>
                              <a:srgbClr val="000000"/>
                            </a:solidFill>
                            <a:effectLst/>
                            <a:latin typeface="Cambria Math" panose="02040503050406030204" pitchFamily="18" charset="0"/>
                            <a:ea typeface="微軟正黑體" panose="020B0604030504040204" pitchFamily="34" charset="-120"/>
                          </a:rPr>
                          <m:t>𝐸</m:t>
                        </m:r>
                      </m:e>
                      <m:sub>
                        <m:r>
                          <a:rPr kumimoji="0" lang="en-US" altLang="zh-TW" sz="1800" b="0" i="1" u="none" strike="noStrike" cap="none" normalizeH="0" baseline="0" dirty="0" smtClean="0">
                            <a:ln>
                              <a:noFill/>
                            </a:ln>
                            <a:solidFill>
                              <a:srgbClr val="000000"/>
                            </a:solidFill>
                            <a:effectLst/>
                            <a:latin typeface="Cambria Math" panose="02040503050406030204" pitchFamily="18" charset="0"/>
                            <a:ea typeface="微軟正黑體" panose="020B0604030504040204" pitchFamily="34" charset="-120"/>
                          </a:rPr>
                          <m:t>𝑇</m:t>
                        </m:r>
                      </m:sub>
                    </m:sSub>
                  </m:oMath>
                </a14:m>
                <a:r>
                  <a:rPr kumimoji="0" lang="en-US" altLang="zh-TW" sz="1800" b="0" i="1"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14:m>
                  <m:oMath xmlns:m="http://schemas.openxmlformats.org/officeDocument/2006/math">
                    <m:sSub>
                      <m:sSubPr>
                        <m:ctrlP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ctrlPr>
                      </m:sSubPr>
                      <m:e>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𝑆</m:t>
                        </m:r>
                      </m:e>
                      <m:sub>
                        <m:r>
                          <a:rPr kumimoji="0" lang="en-US" altLang="zh-TW" sz="1800" b="0" i="1" u="none" strike="noStrike" cap="none" normalizeH="0" baseline="0" smtClean="0">
                            <a:ln>
                              <a:noFill/>
                            </a:ln>
                            <a:solidFill>
                              <a:srgbClr val="000000"/>
                            </a:solidFill>
                            <a:effectLst/>
                            <a:latin typeface="Cambria Math" panose="02040503050406030204" pitchFamily="18" charset="0"/>
                            <a:ea typeface="微軟正黑體" panose="020B0604030504040204" pitchFamily="34" charset="-120"/>
                          </a:rPr>
                          <m:t>𝑇</m:t>
                        </m:r>
                      </m:sub>
                    </m:sSub>
                  </m:oMath>
                </a14:m>
                <a:r>
                  <a:rPr kumimoji="0" lang="en-US" altLang="zh-TW" sz="1800" b="0" i="1"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W </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若</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𝑉</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𝐷</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 </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，此時所有的公司價值將用以清償債務，股東所持有的</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𝐸</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=0</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；反之，若公司債到期時，</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𝑉</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𝐷</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，此時 </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𝐸</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𝑉</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𝐷</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，隨著</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𝑉</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比</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𝐷</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多一單位，</a:t>
                </a:r>
                <a14:m>
                  <m:oMath xmlns:m="http://schemas.openxmlformats.org/officeDocument/2006/math">
                    <m:sSub>
                      <m:sSubPr>
                        <m:ctrlPr>
                          <a:rPr lang="zh-TW" altLang="zh-TW" sz="1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𝐸</m:t>
                        </m:r>
                      </m:e>
                      <m:sub>
                        <m:r>
                          <a:rPr lang="en-US" altLang="zh-TW" sz="1800" i="1" kern="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也將上升一單位。</a:t>
                </a: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因此股東權益價值可視為以公司資產價值為標的物的買權</a:t>
                </a:r>
                <a:r>
                  <a:rPr lang="en-US" altLang="zh-TW" sz="1800" kern="0" dirty="0">
                    <a:solidFill>
                      <a:srgbClr val="000000"/>
                    </a:solidFill>
                    <a:effectLst/>
                    <a:latin typeface="微軟正黑體" panose="020B0604030504040204" pitchFamily="34" charset="-120"/>
                    <a:ea typeface="微軟正黑體" panose="020B0604030504040204" pitchFamily="34" charset="-120"/>
                  </a:rPr>
                  <a:t>(Call on firm asset value)</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，也就是說</a:t>
                </a:r>
                <a14:m>
                  <m:oMath xmlns:m="http://schemas.openxmlformats.org/officeDocument/2006/math">
                    <m:sSub>
                      <m:sSubPr>
                        <m:ctrlPr>
                          <a:rPr lang="zh-TW" altLang="zh-TW" sz="1200" i="1" smtClean="0">
                            <a:solidFill>
                              <a:srgbClr val="FF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𝐸</m:t>
                        </m:r>
                      </m:e>
                      <m:sub>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𝐶𝑎𝑙𝑙</m:t>
                    </m:r>
                    <m:r>
                      <a:rPr lang="en-US" altLang="zh-TW" sz="18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200" i="1">
                            <a:solidFill>
                              <a:srgbClr val="FF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𝑉</m:t>
                        </m:r>
                      </m:e>
                      <m:sub>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m:t>
                    </m:r>
                    <m:sSub>
                      <m:sSubPr>
                        <m:ctrlPr>
                          <a:rPr lang="zh-TW" altLang="zh-TW" sz="1200" i="1">
                            <a:solidFill>
                              <a:srgbClr val="FF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𝐷</m:t>
                        </m:r>
                      </m:e>
                      <m:sub>
                        <m:r>
                          <a:rPr lang="en-US" altLang="zh-TW" sz="1800" i="1" ker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𝑇</m:t>
                    </m:r>
                    <m:r>
                      <a:rPr lang="en-US" altLang="zh-TW" sz="18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zh-TW" sz="1800" kern="0" dirty="0">
                    <a:solidFill>
                      <a:srgbClr val="FF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en-US" altLang="zh-TW" sz="1800" kern="0" dirty="0">
                  <a:solidFill>
                    <a:srgbClr val="FF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p>
                <a:pPr marL="0" indent="0" eaLnBrk="0" fontAlgn="base" hangingPunct="0">
                  <a:lnSpc>
                    <a:spcPct val="100000"/>
                  </a:lnSpc>
                  <a:spcBef>
                    <a:spcPct val="0"/>
                  </a:spcBef>
                  <a:spcAft>
                    <a:spcPct val="0"/>
                  </a:spcAft>
                  <a:buNone/>
                </a:pPr>
                <a:r>
                  <a:rPr lang="zh-TW" altLang="zh-TW" sz="18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將</a:t>
                </a:r>
                <a14:m>
                  <m:oMath xmlns:m="http://schemas.openxmlformats.org/officeDocument/2006/math">
                    <m:sSub>
                      <m:sSubPr>
                        <m:ctrlPr>
                          <a:rPr lang="zh-TW" altLang="zh-TW" sz="18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𝐸</m:t>
                        </m:r>
                      </m:e>
                      <m:sub>
                        <m:r>
                          <a:rPr lang="en-US" altLang="zh-TW" sz="18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求出後，再除上在外流通股數</a:t>
                </a:r>
                <a14:m>
                  <m:oMath xmlns:m="http://schemas.openxmlformats.org/officeDocument/2006/math">
                    <m:r>
                      <m:rPr>
                        <m:sty m:val="p"/>
                      </m:rPr>
                      <a:rPr lang="en-US" altLang="zh-TW" sz="180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W</m:t>
                    </m:r>
                  </m:oMath>
                </a14:m>
                <a:r>
                  <a:rPr lang="zh-TW" altLang="zh-TW" sz="18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可求得股價</a:t>
                </a:r>
                <a14:m>
                  <m:oMath xmlns:m="http://schemas.openxmlformats.org/officeDocument/2006/math">
                    <m:sSub>
                      <m:sSubPr>
                        <m:ctrlPr>
                          <a:rPr lang="zh-TW" altLang="zh-TW" sz="18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𝑆</m:t>
                        </m:r>
                      </m:e>
                      <m:sub>
                        <m:r>
                          <a:rPr lang="en-US" altLang="zh-TW" sz="18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，並將</a:t>
                </a:r>
                <a14:m>
                  <m:oMath xmlns:m="http://schemas.openxmlformats.org/officeDocument/2006/math">
                    <m:sSub>
                      <m:sSubPr>
                        <m:ctrlPr>
                          <a:rPr lang="zh-TW" altLang="zh-TW" sz="18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𝑆</m:t>
                        </m:r>
                      </m:e>
                      <m:sub>
                        <m:r>
                          <a:rPr lang="en-US" altLang="zh-TW" sz="18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oMath>
                </a14:m>
                <a:r>
                  <a:rPr lang="zh-TW" altLang="zh-TW" sz="18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做為標的，利用到期時的賣權價值與股價之間的關係評價巨災權益賣權，</a:t>
                </a:r>
                <a:r>
                  <a:rPr lang="zh-TW" altLang="zh-TW" sz="1800" dirty="0">
                    <a:solidFill>
                      <a:srgbClr val="000000"/>
                    </a:solidFill>
                    <a:effectLst/>
                    <a:latin typeface="微軟正黑體" panose="020B0604030504040204" pitchFamily="34" charset="-120"/>
                    <a:ea typeface="微軟正黑體" panose="020B0604030504040204" pitchFamily="34" charset="-120"/>
                  </a:rPr>
                  <a:t>也就是</a:t>
                </a:r>
                <a14:m>
                  <m:oMath xmlns:m="http://schemas.openxmlformats.org/officeDocument/2006/math">
                    <m:r>
                      <a:rPr lang="en-US" altLang="zh-TW" sz="1800" i="1" smtClean="0">
                        <a:solidFill>
                          <a:srgbClr val="FF0000"/>
                        </a:solidFill>
                        <a:effectLst/>
                        <a:latin typeface="Cambria Math" panose="02040503050406030204" pitchFamily="18" charset="0"/>
                        <a:ea typeface="標楷體" panose="03000509000000000000" pitchFamily="65" charset="-120"/>
                        <a:cs typeface="Cambria Math" panose="02040503050406030204" pitchFamily="18" charset="0"/>
                      </a:rPr>
                      <m:t>𝐶𝑎𝑡𝐸𝑃𝑢𝑡</m:t>
                    </m:r>
                    <m:r>
                      <a:rPr lang="en-US" altLang="zh-TW" sz="1800" i="1" smtClean="0">
                        <a:solidFill>
                          <a:srgbClr val="FF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800" i="1">
                        <a:solidFill>
                          <a:srgbClr val="FF0000"/>
                        </a:solidFill>
                        <a:effectLst/>
                        <a:latin typeface="Cambria Math" panose="02040503050406030204" pitchFamily="18" charset="0"/>
                        <a:ea typeface="標楷體" panose="03000509000000000000" pitchFamily="65" charset="-120"/>
                      </a:rPr>
                      <m:t>𝑃𝑢𝑡</m:t>
                    </m:r>
                    <m:r>
                      <a:rPr lang="en-US" altLang="zh-TW" sz="1800" i="1">
                        <a:solidFill>
                          <a:srgbClr val="FF0000"/>
                        </a:solidFill>
                        <a:effectLst/>
                        <a:latin typeface="Cambria Math" panose="02040503050406030204" pitchFamily="18" charset="0"/>
                        <a:ea typeface="標楷體" panose="03000509000000000000" pitchFamily="65" charset="-120"/>
                      </a:rPr>
                      <m:t>(</m:t>
                    </m:r>
                    <m:sSub>
                      <m:sSubPr>
                        <m:ctrlPr>
                          <a:rPr lang="zh-TW" altLang="zh-TW" sz="1800" i="1">
                            <a:solidFill>
                              <a:srgbClr val="FF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1800" i="1">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𝑆</m:t>
                        </m:r>
                      </m:e>
                      <m:sub>
                        <m:r>
                          <a:rPr lang="en-US" altLang="zh-TW" sz="1800" i="1">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𝑇</m:t>
                        </m:r>
                      </m:sub>
                    </m:sSub>
                    <m:r>
                      <a:rPr lang="en-US" altLang="zh-TW" sz="1800" i="1">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m:t>
                    </m:r>
                    <m:r>
                      <a:rPr lang="en-US" altLang="zh-TW" sz="1800" i="1">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𝐾</m:t>
                    </m:r>
                    <m:r>
                      <a:rPr lang="en-US" altLang="zh-TW" sz="1800" i="1">
                        <a:solidFill>
                          <a:srgbClr val="FF0000"/>
                        </a:solidFill>
                        <a:effectLst/>
                        <a:latin typeface="Cambria Math" panose="02040503050406030204" pitchFamily="18" charset="0"/>
                        <a:ea typeface="標楷體" panose="03000509000000000000" pitchFamily="65" charset="-120"/>
                      </a:rPr>
                      <m:t>,</m:t>
                    </m:r>
                    <m:r>
                      <a:rPr lang="en-US" altLang="zh-TW" sz="1800" i="1">
                        <a:solidFill>
                          <a:srgbClr val="FF0000"/>
                        </a:solidFill>
                        <a:effectLst/>
                        <a:latin typeface="Cambria Math" panose="02040503050406030204" pitchFamily="18" charset="0"/>
                        <a:ea typeface="標楷體" panose="03000509000000000000" pitchFamily="65" charset="-120"/>
                      </a:rPr>
                      <m:t>𝑇</m:t>
                    </m:r>
                    <m:r>
                      <a:rPr lang="en-US" altLang="zh-TW" sz="1800" i="1">
                        <a:solidFill>
                          <a:srgbClr val="FF0000"/>
                        </a:solidFill>
                        <a:effectLst/>
                        <a:latin typeface="Cambria Math" panose="02040503050406030204" pitchFamily="18" charset="0"/>
                        <a:ea typeface="標楷體" panose="03000509000000000000" pitchFamily="65" charset="-120"/>
                      </a:rPr>
                      <m:t>)</m:t>
                    </m:r>
                  </m:oMath>
                </a14:m>
                <a:r>
                  <a:rPr lang="en-US" altLang="zh-TW" sz="1800" dirty="0">
                    <a:solidFill>
                      <a:srgbClr val="FF0000"/>
                    </a:solidFill>
                    <a:effectLst/>
                    <a:latin typeface="微軟正黑體" panose="020B0604030504040204" pitchFamily="34" charset="-120"/>
                    <a:ea typeface="微軟正黑體" panose="020B0604030504040204" pitchFamily="34" charset="-120"/>
                  </a:rPr>
                  <a:t> </a:t>
                </a:r>
                <a:r>
                  <a:rPr lang="zh-TW" altLang="zh-TW" sz="1800" dirty="0">
                    <a:solidFill>
                      <a:srgbClr val="000000"/>
                    </a:solidFill>
                    <a:effectLst/>
                    <a:latin typeface="微軟正黑體" panose="020B0604030504040204" pitchFamily="34" charset="-120"/>
                    <a:ea typeface="微軟正黑體" panose="020B0604030504040204" pitchFamily="34" charset="-120"/>
                  </a:rPr>
                  <a:t>，其中</a:t>
                </a:r>
                <a14:m>
                  <m:oMath xmlns:m="http://schemas.openxmlformats.org/officeDocument/2006/math">
                    <m:r>
                      <a:rPr lang="en-US" altLang="zh-TW" sz="18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𝐾</m:t>
                    </m:r>
                  </m:oMath>
                </a14:m>
                <a:r>
                  <a:rPr lang="zh-TW" altLang="zh-TW" sz="1800" dirty="0">
                    <a:solidFill>
                      <a:srgbClr val="000000"/>
                    </a:solidFill>
                    <a:effectLst/>
                    <a:latin typeface="微軟正黑體" panose="020B0604030504040204" pitchFamily="34" charset="-120"/>
                    <a:ea typeface="微軟正黑體" panose="020B0604030504040204" pitchFamily="34" charset="-120"/>
                  </a:rPr>
                  <a:t>為此巨災權益賣權的履約價，所以巨災權益賣權可視為標的物為公司資產的複合式選擇權</a:t>
                </a:r>
                <a:r>
                  <a:rPr lang="en-US" altLang="zh-TW" sz="1800" dirty="0">
                    <a:solidFill>
                      <a:srgbClr val="000000"/>
                    </a:solidFill>
                    <a:effectLst/>
                    <a:latin typeface="微軟正黑體" panose="020B0604030504040204" pitchFamily="34" charset="-120"/>
                    <a:ea typeface="微軟正黑體" panose="020B0604030504040204" pitchFamily="34" charset="-120"/>
                  </a:rPr>
                  <a:t>(Compound Option)</a:t>
                </a:r>
                <a:r>
                  <a:rPr lang="zh-TW" altLang="zh-TW" sz="1800" dirty="0">
                    <a:solidFill>
                      <a:srgbClr val="000000"/>
                    </a:solidFill>
                    <a:effectLst/>
                    <a:latin typeface="微軟正黑體" panose="020B0604030504040204" pitchFamily="34" charset="-120"/>
                    <a:ea typeface="微軟正黑體" panose="020B0604030504040204" pitchFamily="34" charset="-120"/>
                  </a:rPr>
                  <a:t>。</a:t>
                </a:r>
                <a:endParaRPr lang="zh-TW" altLang="zh-TW" sz="1800" dirty="0">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1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800" dirty="0">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mc:Choice>
        <mc:Fallback xmlns="">
          <p:sp>
            <p:nvSpPr>
              <p:cNvPr id="4" name="Rectangle 1">
                <a:extLst>
                  <a:ext uri="{FF2B5EF4-FFF2-40B4-BE49-F238E27FC236}">
                    <a16:creationId xmlns:a16="http://schemas.microsoft.com/office/drawing/2014/main" id="{8BC5AF9D-46FA-137C-3F56-056CEF935E14}"/>
                  </a:ext>
                </a:extLst>
              </p:cNvPr>
              <p:cNvSpPr>
                <a:spLocks noGrp="1" noRot="1" noChangeAspect="1" noMove="1" noResize="1" noEditPoints="1" noAdjustHandles="1" noChangeArrowheads="1" noChangeShapeType="1" noTextEdit="1"/>
              </p:cNvSpPr>
              <p:nvPr>
                <p:ph idx="1"/>
              </p:nvPr>
            </p:nvSpPr>
            <p:spPr bwMode="auto">
              <a:xfrm>
                <a:off x="376562" y="393548"/>
                <a:ext cx="10400930" cy="8863965"/>
              </a:xfrm>
              <a:prstGeom prst="rect">
                <a:avLst/>
              </a:prstGeom>
              <a:blipFill>
                <a:blip r:embed="rId2"/>
                <a:stretch>
                  <a:fillRect l="-528" r="-4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AA8E1326-32AD-C86A-9071-108D4ED292F1}"/>
              </a:ext>
            </a:extLst>
          </p:cNvPr>
          <p:cNvPicPr>
            <a:picLocks noChangeAspect="1"/>
          </p:cNvPicPr>
          <p:nvPr/>
        </p:nvPicPr>
        <p:blipFill>
          <a:blip r:embed="rId3"/>
          <a:stretch>
            <a:fillRect/>
          </a:stretch>
        </p:blipFill>
        <p:spPr>
          <a:xfrm>
            <a:off x="1817337" y="1718564"/>
            <a:ext cx="7519379" cy="3106966"/>
          </a:xfrm>
          <a:prstGeom prst="rect">
            <a:avLst/>
          </a:prstGeom>
        </p:spPr>
      </p:pic>
    </p:spTree>
    <p:extLst>
      <p:ext uri="{BB962C8B-B14F-4D97-AF65-F5344CB8AC3E}">
        <p14:creationId xmlns:p14="http://schemas.microsoft.com/office/powerpoint/2010/main" val="151468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62741B-F5C4-8D5A-909E-02C4C291F4C4}"/>
              </a:ext>
            </a:extLst>
          </p:cNvPr>
          <p:cNvSpPr>
            <a:spLocks noGrp="1"/>
          </p:cNvSpPr>
          <p:nvPr>
            <p:ph type="title"/>
          </p:nvPr>
        </p:nvSpPr>
        <p:spPr/>
        <p:txBody>
          <a:bodyPr/>
          <a:lstStyle/>
          <a:p>
            <a:r>
              <a:rPr lang="en-US" altLang="zh-TW" sz="1800" dirty="0">
                <a:solidFill>
                  <a:srgbClr val="000000"/>
                </a:solidFill>
                <a:effectLst/>
                <a:latin typeface="Times New Roman" panose="02020603050405020304" pitchFamily="18" charset="0"/>
                <a:ea typeface="標楷體" panose="03000509000000000000" pitchFamily="65" charset="-120"/>
              </a:rPr>
              <a:t>Bino-Trinomial structure</a:t>
            </a:r>
            <a:r>
              <a:rPr lang="zh-TW" altLang="zh-TW" sz="1800" dirty="0">
                <a:solidFill>
                  <a:srgbClr val="000000"/>
                </a:solidFill>
                <a:effectLst/>
                <a:latin typeface="Times New Roman" panose="02020603050405020304" pitchFamily="18" charset="0"/>
                <a:ea typeface="標楷體" panose="03000509000000000000" pitchFamily="65" charset="-120"/>
              </a:rPr>
              <a:t>評價巨災權益賣權</a:t>
            </a:r>
            <a:br>
              <a:rPr lang="zh-TW" altLang="zh-TW" sz="1800" dirty="0">
                <a:solidFill>
                  <a:srgbClr val="0D0D0D"/>
                </a:solidFill>
                <a:effectLst/>
                <a:latin typeface="Times New Roman" panose="02020603050405020304" pitchFamily="18" charset="0"/>
                <a:ea typeface="標楷體" panose="03000509000000000000" pitchFamily="65" charset="-120"/>
              </a:rPr>
            </a:br>
            <a:endParaRPr lang="zh-TW" altLang="en-US" dirty="0"/>
          </a:p>
        </p:txBody>
      </p:sp>
      <p:sp>
        <p:nvSpPr>
          <p:cNvPr id="3" name="內容版面配置區 2">
            <a:extLst>
              <a:ext uri="{FF2B5EF4-FFF2-40B4-BE49-F238E27FC236}">
                <a16:creationId xmlns:a16="http://schemas.microsoft.com/office/drawing/2014/main" id="{F5921E86-4356-6FFA-1ADD-414056D86219}"/>
              </a:ext>
            </a:extLst>
          </p:cNvPr>
          <p:cNvSpPr>
            <a:spLocks noGrp="1"/>
          </p:cNvSpPr>
          <p:nvPr>
            <p:ph idx="1"/>
          </p:nvPr>
        </p:nvSpPr>
        <p:spPr>
          <a:xfrm>
            <a:off x="838200" y="967666"/>
            <a:ext cx="10515600" cy="5209297"/>
          </a:xfrm>
        </p:spPr>
        <p:txBody>
          <a:bodyPr/>
          <a:lstStyle/>
          <a:p>
            <a:r>
              <a:rPr lang="zh-TW" altLang="en-US" sz="1800" kern="0" dirty="0">
                <a:solidFill>
                  <a:srgbClr val="000000"/>
                </a:solidFill>
                <a:effectLst/>
                <a:ea typeface="標楷體" panose="03000509000000000000" pitchFamily="65" charset="-120"/>
                <a:cs typeface="Times New Roman" panose="02020603050405020304" pitchFamily="18" charset="0"/>
              </a:rPr>
              <a:t>論文中</a:t>
            </a:r>
            <a:r>
              <a:rPr lang="zh-TW" altLang="zh-TW" sz="1800" kern="0" dirty="0">
                <a:solidFill>
                  <a:srgbClr val="000000"/>
                </a:solidFill>
                <a:effectLst/>
                <a:ea typeface="標楷體" panose="03000509000000000000" pitchFamily="65" charset="-120"/>
                <a:cs typeface="Times New Roman" panose="02020603050405020304" pitchFamily="18" charset="0"/>
              </a:rPr>
              <a:t>使用</a:t>
            </a:r>
            <a:r>
              <a:rPr lang="en-US" altLang="zh-TW" sz="1800" kern="0" dirty="0">
                <a:solidFill>
                  <a:srgbClr val="000000"/>
                </a:solidFill>
                <a:effectLst/>
                <a:latin typeface="Times New Roman" panose="02020603050405020304" pitchFamily="18" charset="0"/>
                <a:ea typeface="標楷體" panose="03000509000000000000" pitchFamily="65" charset="-120"/>
              </a:rPr>
              <a:t>Dai (2010)</a:t>
            </a:r>
            <a:r>
              <a:rPr lang="zh-TW" altLang="zh-TW" sz="1800" kern="0" dirty="0">
                <a:solidFill>
                  <a:srgbClr val="000000"/>
                </a:solidFill>
                <a:effectLst/>
                <a:ea typeface="標楷體" panose="03000509000000000000" pitchFamily="65" charset="-120"/>
                <a:cs typeface="Times New Roman" panose="02020603050405020304" pitchFamily="18" charset="0"/>
              </a:rPr>
              <a:t>的</a:t>
            </a:r>
            <a:r>
              <a:rPr lang="en-US" altLang="zh-TW" sz="1800" kern="0" dirty="0">
                <a:solidFill>
                  <a:srgbClr val="000000"/>
                </a:solidFill>
                <a:effectLst/>
                <a:latin typeface="Times New Roman" panose="02020603050405020304" pitchFamily="18" charset="0"/>
                <a:ea typeface="標楷體" panose="03000509000000000000" pitchFamily="65" charset="-120"/>
              </a:rPr>
              <a:t>Bino-Trinomial Structure</a:t>
            </a:r>
            <a:r>
              <a:rPr lang="zh-TW" altLang="zh-TW" sz="1800" kern="0" dirty="0">
                <a:solidFill>
                  <a:srgbClr val="000000"/>
                </a:solidFill>
                <a:effectLst/>
                <a:ea typeface="標楷體" panose="03000509000000000000" pitchFamily="65" charset="-120"/>
                <a:cs typeface="Times New Roman" panose="02020603050405020304" pitchFamily="18" charset="0"/>
              </a:rPr>
              <a:t>以精準模擬標的資產價格發生跳躍事件</a:t>
            </a:r>
            <a:r>
              <a:rPr lang="en-US" altLang="zh-TW" sz="1800" kern="0" dirty="0">
                <a:solidFill>
                  <a:srgbClr val="000000"/>
                </a:solidFill>
                <a:effectLst/>
                <a:latin typeface="Times New Roman" panose="02020603050405020304" pitchFamily="18" charset="0"/>
                <a:ea typeface="標楷體" panose="03000509000000000000" pitchFamily="65" charset="-120"/>
              </a:rPr>
              <a:t>(Jump)</a:t>
            </a:r>
            <a:r>
              <a:rPr lang="zh-TW" altLang="zh-TW" sz="1800" kern="0" dirty="0">
                <a:solidFill>
                  <a:srgbClr val="000000"/>
                </a:solidFill>
                <a:effectLst/>
                <a:ea typeface="標楷體" panose="03000509000000000000" pitchFamily="65" charset="-120"/>
                <a:cs typeface="Times New Roman" panose="02020603050405020304" pitchFamily="18" charset="0"/>
              </a:rPr>
              <a:t>後的接點情形以降低數值方法裡計算複雜度</a:t>
            </a:r>
            <a:r>
              <a:rPr lang="zh-TW" altLang="zh-TW" sz="1800" dirty="0">
                <a:solidFill>
                  <a:srgbClr val="000000"/>
                </a:solidFill>
                <a:effectLst/>
                <a:latin typeface="Times New Roman" panose="02020603050405020304" pitchFamily="18" charset="0"/>
                <a:ea typeface="標楷體" panose="03000509000000000000" pitchFamily="65" charset="-120"/>
              </a:rPr>
              <a:t>，同時也避免評價時可能發生的非線性誤差問題。</a:t>
            </a:r>
            <a:endParaRPr lang="en-US" altLang="zh-TW" sz="1800" dirty="0">
              <a:solidFill>
                <a:srgbClr val="000000"/>
              </a:solidFill>
              <a:effectLst/>
              <a:latin typeface="Times New Roman" panose="02020603050405020304" pitchFamily="18" charset="0"/>
              <a:ea typeface="標楷體" panose="03000509000000000000" pitchFamily="65" charset="-120"/>
            </a:endParaRPr>
          </a:p>
          <a:p>
            <a:r>
              <a:rPr lang="zh-TW" altLang="en-US" sz="1800" kern="0" dirty="0">
                <a:solidFill>
                  <a:srgbClr val="000000"/>
                </a:solidFill>
                <a:ea typeface="標楷體" panose="03000509000000000000" pitchFamily="65" charset="-120"/>
                <a:cs typeface="Times New Roman" panose="02020603050405020304" pitchFamily="18" charset="0"/>
              </a:rPr>
              <a:t>用</a:t>
            </a:r>
            <a:r>
              <a:rPr lang="zh-TW" altLang="en-US" sz="1800" kern="0" dirty="0">
                <a:solidFill>
                  <a:srgbClr val="000000"/>
                </a:solidFill>
                <a:effectLst/>
                <a:ea typeface="標楷體" panose="03000509000000000000" pitchFamily="65" charset="-120"/>
                <a:cs typeface="Times New Roman" panose="02020603050405020304" pitchFamily="18" charset="0"/>
              </a:rPr>
              <a:t>下圖說明</a:t>
            </a:r>
            <a:r>
              <a:rPr lang="zh-TW" altLang="zh-TW" sz="1800" kern="0" dirty="0">
                <a:solidFill>
                  <a:srgbClr val="000000"/>
                </a:solidFill>
                <a:effectLst/>
                <a:ea typeface="標楷體" panose="03000509000000000000" pitchFamily="65" charset="-120"/>
                <a:cs typeface="Times New Roman" panose="02020603050405020304" pitchFamily="18" charset="0"/>
              </a:rPr>
              <a:t>將</a:t>
            </a:r>
            <a:r>
              <a:rPr lang="zh-TW" altLang="zh-TW" sz="1800" kern="0" dirty="0">
                <a:solidFill>
                  <a:srgbClr val="FF0000"/>
                </a:solidFill>
                <a:effectLst/>
                <a:ea typeface="標楷體" panose="03000509000000000000" pitchFamily="65" charset="-120"/>
                <a:cs typeface="Times New Roman" panose="02020603050405020304" pitchFamily="18" charset="0"/>
              </a:rPr>
              <a:t>發生</a:t>
            </a:r>
            <a:r>
              <a:rPr lang="en-US" altLang="zh-TW" sz="1800" kern="0" dirty="0">
                <a:solidFill>
                  <a:srgbClr val="FF0000"/>
                </a:solidFill>
                <a:effectLst/>
                <a:latin typeface="Times New Roman Uni"/>
                <a:ea typeface="標楷體" panose="03000509000000000000" pitchFamily="65" charset="-120"/>
              </a:rPr>
              <a:t>jump</a:t>
            </a:r>
            <a:r>
              <a:rPr lang="zh-TW" altLang="zh-TW" sz="1800" kern="0" dirty="0">
                <a:solidFill>
                  <a:srgbClr val="FF0000"/>
                </a:solidFill>
                <a:effectLst/>
                <a:ea typeface="標楷體" panose="03000509000000000000" pitchFamily="65" charset="-120"/>
                <a:cs typeface="Times New Roman" panose="02020603050405020304" pitchFamily="18" charset="0"/>
              </a:rPr>
              <a:t>之後的</a:t>
            </a:r>
            <a:r>
              <a:rPr lang="en-US" altLang="zh-TW" sz="1800" kern="0" dirty="0">
                <a:solidFill>
                  <a:srgbClr val="FF0000"/>
                </a:solidFill>
                <a:effectLst/>
                <a:latin typeface="Times New Roman Uni"/>
                <a:ea typeface="標楷體" panose="03000509000000000000" pitchFamily="65" charset="-120"/>
              </a:rPr>
              <a:t>node</a:t>
            </a:r>
            <a:r>
              <a:rPr lang="zh-TW" altLang="zh-TW" sz="1800" kern="0" dirty="0">
                <a:solidFill>
                  <a:srgbClr val="FF0000"/>
                </a:solidFill>
                <a:effectLst/>
                <a:ea typeface="標楷體" panose="03000509000000000000" pitchFamily="65" charset="-120"/>
                <a:cs typeface="Times New Roman" panose="02020603050405020304" pitchFamily="18" charset="0"/>
              </a:rPr>
              <a:t>接上適當的</a:t>
            </a:r>
            <a:r>
              <a:rPr lang="en-US" altLang="zh-TW" sz="1800" kern="0" dirty="0">
                <a:solidFill>
                  <a:srgbClr val="FF0000"/>
                </a:solidFill>
                <a:effectLst/>
                <a:latin typeface="Times New Roman" panose="02020603050405020304" pitchFamily="18" charset="0"/>
                <a:ea typeface="標楷體" panose="03000509000000000000" pitchFamily="65" charset="-120"/>
              </a:rPr>
              <a:t>Diffusion node</a:t>
            </a:r>
            <a:r>
              <a:rPr lang="zh-TW" altLang="zh-TW" sz="18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solidFill>
                <a:srgbClr val="000000"/>
              </a:solidFill>
              <a:effectLst/>
              <a:latin typeface="Times New Roman" panose="02020603050405020304" pitchFamily="18" charset="0"/>
              <a:ea typeface="標楷體" panose="03000509000000000000" pitchFamily="65" charset="-120"/>
            </a:endParaRPr>
          </a:p>
          <a:p>
            <a:endParaRPr lang="zh-TW" altLang="zh-TW" sz="1800" dirty="0">
              <a:effectLst/>
              <a:latin typeface="Times New Roman" panose="02020603050405020304" pitchFamily="18" charset="0"/>
              <a:ea typeface="新細明體" panose="02020500000000000000" pitchFamily="18" charset="-120"/>
            </a:endParaRPr>
          </a:p>
          <a:p>
            <a:endParaRPr lang="zh-TW" altLang="en-US" dirty="0"/>
          </a:p>
        </p:txBody>
      </p:sp>
      <p:pic>
        <p:nvPicPr>
          <p:cNvPr id="4" name="圖片 3">
            <a:extLst>
              <a:ext uri="{FF2B5EF4-FFF2-40B4-BE49-F238E27FC236}">
                <a16:creationId xmlns:a16="http://schemas.microsoft.com/office/drawing/2014/main" id="{3F5DBD77-C62C-01F9-68BC-BC9966DA0568}"/>
              </a:ext>
            </a:extLst>
          </p:cNvPr>
          <p:cNvPicPr>
            <a:picLocks noChangeAspect="1"/>
          </p:cNvPicPr>
          <p:nvPr/>
        </p:nvPicPr>
        <p:blipFill>
          <a:blip r:embed="rId2"/>
          <a:stretch>
            <a:fillRect/>
          </a:stretch>
        </p:blipFill>
        <p:spPr>
          <a:xfrm>
            <a:off x="1153468" y="3004142"/>
            <a:ext cx="4627265" cy="2749534"/>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509D21D6-7985-FBF2-BDC3-CA3121405AE6}"/>
                  </a:ext>
                </a:extLst>
              </p:cNvPr>
              <p:cNvSpPr txBox="1"/>
              <p:nvPr/>
            </p:nvSpPr>
            <p:spPr>
              <a:xfrm>
                <a:off x="6096000" y="2489238"/>
                <a:ext cx="5695766" cy="4602414"/>
              </a:xfrm>
              <a:prstGeom prst="rect">
                <a:avLst/>
              </a:prstGeom>
              <a:noFill/>
            </p:spPr>
            <p:txBody>
              <a:bodyPr wrap="square" rtlCol="0">
                <a:spAutoFit/>
              </a:bodyPr>
              <a:lstStyle/>
              <a:p>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節點右邊的數值為公司資產報酬率</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𝑙𝑜𝑔</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f>
                      <m:fPr>
                        <m:ctrlPr>
                          <a:rPr lang="zh-TW" altLang="zh-TW" sz="1600" i="1">
                            <a:solidFill>
                              <a:srgbClr val="000000"/>
                            </a:solidFill>
                            <a:effectLst/>
                            <a:latin typeface="Cambria Math" panose="02040503050406030204" pitchFamily="18" charset="0"/>
                            <a:ea typeface="Cambria Math" panose="02040503050406030204" pitchFamily="18" charset="0"/>
                          </a:rPr>
                        </m:ctrlPr>
                      </m:fPr>
                      <m:num>
                        <m:sSub>
                          <m:sSubPr>
                            <m:ctrlPr>
                              <a:rPr lang="zh-TW" altLang="zh-TW" sz="1600" i="1">
                                <a:solidFill>
                                  <a:srgbClr val="000000"/>
                                </a:solidFill>
                                <a:effectLst/>
                                <a:latin typeface="Cambria Math" panose="02040503050406030204" pitchFamily="18" charset="0"/>
                                <a:ea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sub>
                        </m:sSub>
                      </m:num>
                      <m:den>
                        <m:sSub>
                          <m:sSubPr>
                            <m:ctrlPr>
                              <a:rPr lang="zh-TW" altLang="zh-TW" sz="1600" i="1">
                                <a:solidFill>
                                  <a:srgbClr val="000000"/>
                                </a:solidFill>
                                <a:effectLst/>
                                <a:latin typeface="Cambria Math" panose="02040503050406030204" pitchFamily="18" charset="0"/>
                                <a:ea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sub>
                        </m:sSub>
                      </m:den>
                    </m:f>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  ,</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𝐴</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𝐵</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𝐶</m:t>
                    </m:r>
                  </m:oMath>
                </a14:m>
                <a:endParaRPr lang="en-US" altLang="zh-TW" sz="1600" dirty="0"/>
              </a:p>
              <a:p>
                <a:endParaRPr lang="en-US" altLang="zh-TW" sz="1600" dirty="0"/>
              </a:p>
              <a:p>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節點</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𝑋</m:t>
                    </m:r>
                  </m:oMath>
                </a14:m>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的公司資產作為期初的公司資產價值</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𝑉</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𝑋</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oMath>
                </a14:m>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，所以節點</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𝑋</m:t>
                    </m:r>
                  </m:oMath>
                </a14:m>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的數值</a:t>
                </a:r>
                <a14:m>
                  <m:oMath xmlns:m="http://schemas.openxmlformats.org/officeDocument/2006/math">
                    <m:func>
                      <m:funcPr>
                        <m:ctrlPr>
                          <a:rPr lang="zh-TW" altLang="zh-TW" sz="1600" i="1">
                            <a:solidFill>
                              <a:srgbClr val="000000"/>
                            </a:solidFill>
                            <a:effectLst/>
                            <a:latin typeface="Cambria Math" panose="02040503050406030204" pitchFamily="18" charset="0"/>
                            <a:ea typeface="Cambria Math" panose="02040503050406030204" pitchFamily="18" charset="0"/>
                          </a:rPr>
                        </m:ctrlPr>
                      </m:funcPr>
                      <m:fNa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𝑙𝑜𝑔</m:t>
                        </m:r>
                      </m:fName>
                      <m:e>
                        <m:d>
                          <m:dPr>
                            <m:ctrlPr>
                              <a:rPr lang="zh-TW" altLang="zh-TW" sz="1600" i="1">
                                <a:solidFill>
                                  <a:srgbClr val="000000"/>
                                </a:solidFill>
                                <a:effectLst/>
                                <a:latin typeface="Cambria Math" panose="02040503050406030204" pitchFamily="18" charset="0"/>
                                <a:ea typeface="Cambria Math" panose="02040503050406030204" pitchFamily="18" charset="0"/>
                              </a:rPr>
                            </m:ctrlPr>
                          </m:dPr>
                          <m:e>
                            <m:f>
                              <m:fPr>
                                <m:ctrlPr>
                                  <a:rPr lang="zh-TW" altLang="zh-TW" sz="1600" i="1">
                                    <a:solidFill>
                                      <a:srgbClr val="000000"/>
                                    </a:solidFill>
                                    <a:effectLst/>
                                    <a:latin typeface="Cambria Math" panose="02040503050406030204" pitchFamily="18" charset="0"/>
                                    <a:ea typeface="Cambria Math" panose="02040503050406030204" pitchFamily="18" charset="0"/>
                                  </a:rPr>
                                </m:ctrlPr>
                              </m:fPr>
                              <m:num>
                                <m:sSub>
                                  <m:sSubPr>
                                    <m:ctrlPr>
                                      <a:rPr lang="zh-TW" altLang="zh-TW" sz="1600" i="1">
                                        <a:solidFill>
                                          <a:srgbClr val="000000"/>
                                        </a:solidFill>
                                        <a:effectLst/>
                                        <a:latin typeface="Cambria Math" panose="02040503050406030204" pitchFamily="18" charset="0"/>
                                        <a:ea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sub>
                                </m:sSub>
                                <m:d>
                                  <m:dPr>
                                    <m:ctrlPr>
                                      <a:rPr lang="zh-TW" altLang="zh-TW" sz="1600" i="1">
                                        <a:solidFill>
                                          <a:srgbClr val="000000"/>
                                        </a:solidFill>
                                        <a:effectLst/>
                                        <a:latin typeface="Cambria Math" panose="02040503050406030204" pitchFamily="18" charset="0"/>
                                        <a:ea typeface="Cambria Math" panose="02040503050406030204" pitchFamily="18" charset="0"/>
                                      </a:rPr>
                                    </m:ctrlPr>
                                  </m:dPr>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𝑋</m:t>
                                    </m:r>
                                  </m:e>
                                </m:d>
                              </m:num>
                              <m:den>
                                <m:sSub>
                                  <m:sSubPr>
                                    <m:ctrlPr>
                                      <a:rPr lang="zh-TW" altLang="zh-TW" sz="1600" i="1">
                                        <a:solidFill>
                                          <a:srgbClr val="000000"/>
                                        </a:solidFill>
                                        <a:effectLst/>
                                        <a:latin typeface="Cambria Math" panose="02040503050406030204" pitchFamily="18" charset="0"/>
                                        <a:ea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sub>
                                </m:sSub>
                                <m:d>
                                  <m:dPr>
                                    <m:ctrlPr>
                                      <a:rPr lang="zh-TW" altLang="zh-TW" sz="1600" i="1">
                                        <a:solidFill>
                                          <a:srgbClr val="000000"/>
                                        </a:solidFill>
                                        <a:effectLst/>
                                        <a:latin typeface="Cambria Math" panose="02040503050406030204" pitchFamily="18" charset="0"/>
                                        <a:ea typeface="Cambria Math" panose="02040503050406030204" pitchFamily="18" charset="0"/>
                                      </a:rPr>
                                    </m:ctrlPr>
                                  </m:dPr>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𝑋</m:t>
                                    </m:r>
                                  </m:e>
                                </m:d>
                              </m:den>
                            </m:f>
                          </m:e>
                        </m:d>
                      </m:e>
                    </m:func>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=0</m:t>
                    </m:r>
                  </m:oMath>
                </a14:m>
                <a:endParaRPr lang="en-US" altLang="zh-TW" sz="1600" dirty="0"/>
              </a:p>
              <a:p>
                <a:endParaRPr lang="en-US" altLang="zh-TW" sz="1600" dirty="0"/>
              </a:p>
              <a:p>
                <a:r>
                  <a:rPr lang="zh-TW" altLang="zh-TW" sz="1600" kern="0" dirty="0">
                    <a:solidFill>
                      <a:srgbClr val="000000"/>
                    </a:solidFill>
                    <a:effectLst/>
                    <a:ea typeface="標楷體" panose="03000509000000000000" pitchFamily="65" charset="-120"/>
                    <a:cs typeface="Times New Roman" panose="02020603050405020304" pitchFamily="18" charset="0"/>
                  </a:rPr>
                  <a:t>節點</a:t>
                </a:r>
                <a:r>
                  <a:rPr lang="en-US" altLang="zh-TW" sz="1600" kern="0" dirty="0">
                    <a:solidFill>
                      <a:srgbClr val="000000"/>
                    </a:solidFill>
                    <a:effectLst/>
                    <a:latin typeface="Times New Roman" panose="02020603050405020304" pitchFamily="18" charset="0"/>
                    <a:ea typeface="標楷體" panose="03000509000000000000" pitchFamily="65" charset="-120"/>
                  </a:rPr>
                  <a:t>A</a:t>
                </a:r>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0" dirty="0">
                    <a:solidFill>
                      <a:srgbClr val="000000"/>
                    </a:solidFill>
                    <a:effectLst/>
                    <a:latin typeface="Times New Roman" panose="02020603050405020304" pitchFamily="18" charset="0"/>
                    <a:ea typeface="標楷體" panose="03000509000000000000" pitchFamily="65" charset="-120"/>
                  </a:rPr>
                  <a:t>B</a:t>
                </a:r>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0" dirty="0">
                    <a:solidFill>
                      <a:srgbClr val="000000"/>
                    </a:solidFill>
                    <a:effectLst/>
                    <a:latin typeface="Times New Roman" panose="02020603050405020304" pitchFamily="18" charset="0"/>
                    <a:ea typeface="標楷體" panose="03000509000000000000" pitchFamily="65" charset="-120"/>
                  </a:rPr>
                  <a:t>C</a:t>
                </a:r>
                <a:r>
                  <a:rPr lang="zh-TW" altLang="zh-TW" sz="1600" kern="0" dirty="0">
                    <a:solidFill>
                      <a:srgbClr val="000000"/>
                    </a:solidFill>
                    <a:effectLst/>
                    <a:ea typeface="標楷體" panose="03000509000000000000" pitchFamily="65" charset="-120"/>
                    <a:cs typeface="Times New Roman" panose="02020603050405020304" pitchFamily="18" charset="0"/>
                  </a:rPr>
                  <a:t>為原來</a:t>
                </a:r>
                <a:r>
                  <a:rPr lang="en-US" altLang="zh-TW" sz="1600" kern="0" dirty="0">
                    <a:solidFill>
                      <a:srgbClr val="000000"/>
                    </a:solidFill>
                    <a:effectLst/>
                    <a:latin typeface="Times New Roman" panose="02020603050405020304" pitchFamily="18" charset="0"/>
                    <a:ea typeface="標楷體" panose="03000509000000000000" pitchFamily="65" charset="-120"/>
                  </a:rPr>
                  <a:t>CRR Lattice</a:t>
                </a:r>
                <a:r>
                  <a:rPr lang="zh-TW" altLang="zh-TW" sz="1600" kern="0" dirty="0">
                    <a:solidFill>
                      <a:srgbClr val="000000"/>
                    </a:solidFill>
                    <a:effectLst/>
                    <a:ea typeface="標楷體" panose="03000509000000000000" pitchFamily="65" charset="-120"/>
                    <a:cs typeface="Times New Roman" panose="02020603050405020304" pitchFamily="18" charset="0"/>
                  </a:rPr>
                  <a:t>上的節點</a:t>
                </a:r>
                <a:r>
                  <a:rPr lang="en-US" altLang="zh-TW" sz="1600" kern="0" dirty="0">
                    <a:solidFill>
                      <a:srgbClr val="000000"/>
                    </a:solidFill>
                    <a:effectLst/>
                    <a:latin typeface="Times New Roman" panose="02020603050405020304" pitchFamily="18" charset="0"/>
                    <a:ea typeface="標楷體" panose="03000509000000000000" pitchFamily="65" charset="-120"/>
                  </a:rPr>
                  <a:t>(Diffusion nodes)</a:t>
                </a:r>
              </a:p>
              <a:p>
                <a:endParaRPr lang="en-US" altLang="zh-TW" sz="1600" kern="0" dirty="0">
                  <a:solidFill>
                    <a:srgbClr val="000000"/>
                  </a:solidFill>
                  <a:effectLst/>
                  <a:latin typeface="Times New Roman" panose="02020603050405020304" pitchFamily="18" charset="0"/>
                  <a:ea typeface="標楷體" panose="03000509000000000000" pitchFamily="65" charset="-120"/>
                </a:endParaRPr>
              </a:p>
              <a:p>
                <a:r>
                  <a:rPr lang="zh-TW" altLang="zh-TW" sz="1600" kern="0" dirty="0">
                    <a:solidFill>
                      <a:srgbClr val="000000"/>
                    </a:solidFill>
                    <a:effectLst/>
                    <a:ea typeface="標楷體" panose="03000509000000000000" pitchFamily="65" charset="-120"/>
                    <a:cs typeface="Times New Roman" panose="02020603050405020304" pitchFamily="18" charset="0"/>
                  </a:rPr>
                  <a:t>計算出</a:t>
                </a:r>
                <a:r>
                  <a:rPr lang="zh-TW" altLang="zh-TW" sz="1600" kern="0" dirty="0">
                    <a:solidFill>
                      <a:srgbClr val="FF0000"/>
                    </a:solidFill>
                    <a:effectLst/>
                    <a:ea typeface="標楷體" panose="03000509000000000000" pitchFamily="65" charset="-120"/>
                    <a:cs typeface="Times New Roman" panose="02020603050405020304" pitchFamily="18" charset="0"/>
                  </a:rPr>
                  <a:t>其期望值</a:t>
                </a:r>
                <a14:m>
                  <m:oMath xmlns:m="http://schemas.openxmlformats.org/officeDocument/2006/math">
                    <m:r>
                      <a:rPr lang="zh-TW" altLang="zh-TW" sz="1600" i="1" ker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zh-TW" sz="1600" i="1" kern="0">
                        <a:solidFill>
                          <a:srgbClr val="FF0000"/>
                        </a:solidFill>
                        <a:effectLst/>
                        <a:latin typeface="Cambria Math" panose="02040503050406030204" pitchFamily="18" charset="0"/>
                        <a:ea typeface="標楷體" panose="03000509000000000000" pitchFamily="65" charset="-120"/>
                        <a:cs typeface="Cambria Math" panose="02040503050406030204" pitchFamily="18" charset="0"/>
                      </a:rPr>
                      <m:t>𝜇</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𝐸</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𝑙𝑜𝑔</m:t>
                    </m:r>
                    <m:d>
                      <m:d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dPr>
                      <m:e>
                        <m:f>
                          <m:f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sSub>
                              <m:sSub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sub>
                            </m:sSub>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𝑋</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num>
                          <m:den>
                            <m:sSub>
                              <m:sSub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sub>
                            </m:sSub>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𝑋</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den>
                        </m:f>
                      </m:e>
                    </m:d>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oMath>
                </a14:m>
                <a:r>
                  <a:rPr lang="en-US" altLang="zh-TW" sz="1600" kern="0" dirty="0">
                    <a:solidFill>
                      <a:srgbClr val="000000"/>
                    </a:solidFill>
                    <a:effectLst/>
                    <a:latin typeface="標楷體" panose="03000509000000000000" pitchFamily="65" charset="-120"/>
                    <a:cs typeface="Times New Roman" panose="02020603050405020304" pitchFamily="18" charset="0"/>
                  </a:rPr>
                  <a:t> </a:t>
                </a:r>
                <a:r>
                  <a:rPr lang="zh-TW" altLang="zh-TW" sz="1600" kern="0" dirty="0">
                    <a:solidFill>
                      <a:srgbClr val="000000"/>
                    </a:solidFill>
                    <a:effectLst/>
                    <a:ea typeface="標楷體" panose="03000509000000000000" pitchFamily="65" charset="-120"/>
                    <a:cs typeface="Times New Roman" panose="02020603050405020304" pitchFamily="18" charset="0"/>
                  </a:rPr>
                  <a:t>，進而找出在</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oMath>
                </a14:m>
                <a:r>
                  <a:rPr lang="zh-TW" altLang="zh-TW" sz="1600" kern="0" dirty="0">
                    <a:solidFill>
                      <a:srgbClr val="000000"/>
                    </a:solidFill>
                    <a:effectLst/>
                    <a:ea typeface="標楷體" panose="03000509000000000000" pitchFamily="65" charset="-120"/>
                    <a:cs typeface="Times New Roman" panose="02020603050405020304" pitchFamily="18" charset="0"/>
                  </a:rPr>
                  <a:t>時刻</a:t>
                </a:r>
                <a:r>
                  <a:rPr lang="zh-TW" altLang="zh-TW" sz="1600" kern="0" dirty="0">
                    <a:solidFill>
                      <a:srgbClr val="FF0000"/>
                    </a:solidFill>
                    <a:effectLst/>
                    <a:ea typeface="標楷體" panose="03000509000000000000" pitchFamily="65" charset="-120"/>
                    <a:cs typeface="Times New Roman" panose="02020603050405020304" pitchFamily="18" charset="0"/>
                  </a:rPr>
                  <a:t>最近</a:t>
                </a:r>
                <a14:m>
                  <m:oMath xmlns:m="http://schemas.openxmlformats.org/officeDocument/2006/math">
                    <m:r>
                      <a:rPr lang="en-US" altLang="zh-TW" sz="16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𝜇</m:t>
                    </m:r>
                  </m:oMath>
                </a14:m>
                <a:r>
                  <a:rPr lang="zh-TW" altLang="zh-TW" sz="1600" kern="0" dirty="0">
                    <a:solidFill>
                      <a:srgbClr val="FF0000"/>
                    </a:solidFill>
                    <a:effectLst/>
                    <a:ea typeface="標楷體" panose="03000509000000000000" pitchFamily="65" charset="-120"/>
                    <a:cs typeface="Times New Roman" panose="02020603050405020304" pitchFamily="18" charset="0"/>
                  </a:rPr>
                  <a:t>的節點</a:t>
                </a:r>
                <a:r>
                  <a:rPr lang="zh-TW" altLang="zh-TW" sz="1600" kern="0" dirty="0">
                    <a:solidFill>
                      <a:srgbClr val="000000"/>
                    </a:solidFill>
                    <a:effectLst/>
                    <a:ea typeface="標楷體" panose="03000509000000000000" pitchFamily="65" charset="-120"/>
                    <a:cs typeface="Times New Roman" panose="02020603050405020304" pitchFamily="18" charset="0"/>
                  </a:rPr>
                  <a:t>，</a:t>
                </a:r>
                <a:r>
                  <a:rPr lang="zh-TW" altLang="zh-TW" sz="1600" kern="0" dirty="0">
                    <a:solidFill>
                      <a:srgbClr val="FF0000"/>
                    </a:solidFill>
                    <a:effectLst/>
                    <a:ea typeface="標楷體" panose="03000509000000000000" pitchFamily="65" charset="-120"/>
                    <a:cs typeface="Times New Roman" panose="02020603050405020304" pitchFamily="18" charset="0"/>
                  </a:rPr>
                  <a:t>作為三元樹結構的中間節點</a:t>
                </a:r>
                <a:r>
                  <a:rPr lang="en-US" altLang="zh-TW" sz="1600" dirty="0">
                    <a:solidFill>
                      <a:srgbClr val="FF0000"/>
                    </a:solidFill>
                  </a:rPr>
                  <a:t>B</a:t>
                </a:r>
                <a:r>
                  <a:rPr lang="zh-TW" altLang="zh-TW" sz="1600" dirty="0"/>
                  <a:t>，其數值為</a:t>
                </a:r>
                <a14:m>
                  <m:oMath xmlns:m="http://schemas.openxmlformats.org/officeDocument/2006/math">
                    <m:acc>
                      <m:accPr>
                        <m:chr m:val="̂"/>
                        <m:ctrlPr>
                          <a:rPr lang="zh-TW" altLang="zh-TW" sz="1600" i="1">
                            <a:latin typeface="Cambria Math" panose="02040503050406030204" pitchFamily="18" charset="0"/>
                          </a:rPr>
                        </m:ctrlPr>
                      </m:accPr>
                      <m:e>
                        <m:r>
                          <a:rPr lang="en-US" altLang="zh-TW" sz="1600" i="1">
                            <a:latin typeface="Cambria Math" panose="02040503050406030204" pitchFamily="18" charset="0"/>
                          </a:rPr>
                          <m:t>𝜇</m:t>
                        </m:r>
                      </m:e>
                    </m:acc>
                    <m:r>
                      <a:rPr lang="en-US" altLang="zh-TW" sz="1600" i="1">
                        <a:latin typeface="Cambria Math" panose="02040503050406030204" pitchFamily="18" charset="0"/>
                      </a:rPr>
                      <m:t>=</m:t>
                    </m:r>
                    <m:r>
                      <a:rPr lang="en-US" altLang="zh-TW" sz="1600" i="1">
                        <a:latin typeface="Cambria Math" panose="02040503050406030204" pitchFamily="18" charset="0"/>
                      </a:rPr>
                      <m:t>𝑙𝑜𝑔</m:t>
                    </m:r>
                    <m:d>
                      <m:dPr>
                        <m:ctrlPr>
                          <a:rPr lang="zh-TW" altLang="zh-TW" sz="1600" i="1">
                            <a:latin typeface="Cambria Math" panose="02040503050406030204" pitchFamily="18" charset="0"/>
                          </a:rPr>
                        </m:ctrlPr>
                      </m:dPr>
                      <m:e>
                        <m:f>
                          <m:fPr>
                            <m:ctrlPr>
                              <a:rPr lang="zh-TW" altLang="zh-TW" sz="1600" i="1">
                                <a:latin typeface="Cambria Math" panose="02040503050406030204" pitchFamily="18" charset="0"/>
                              </a:rPr>
                            </m:ctrlPr>
                          </m:fPr>
                          <m:num>
                            <m:sSub>
                              <m:sSubPr>
                                <m:ctrlPr>
                                  <a:rPr lang="zh-TW" altLang="zh-TW" sz="1600" i="1">
                                    <a:latin typeface="Cambria Math" panose="02040503050406030204" pitchFamily="18" charset="0"/>
                                  </a:rPr>
                                </m:ctrlPr>
                              </m:sSubPr>
                              <m:e>
                                <m:r>
                                  <a:rPr lang="en-US" altLang="zh-TW" sz="1600" i="1">
                                    <a:latin typeface="Cambria Math" panose="02040503050406030204" pitchFamily="18" charset="0"/>
                                  </a:rPr>
                                  <m:t>𝑉</m:t>
                                </m:r>
                              </m:e>
                              <m:sub>
                                <m:r>
                                  <a:rPr lang="en-US" altLang="zh-TW" sz="1600" i="1">
                                    <a:latin typeface="Cambria Math" panose="02040503050406030204" pitchFamily="18" charset="0"/>
                                  </a:rPr>
                                  <m:t>𝑡</m:t>
                                </m:r>
                                <m:r>
                                  <a:rPr lang="en-US" altLang="zh-TW" sz="1600" i="1">
                                    <a:latin typeface="Cambria Math" panose="02040503050406030204" pitchFamily="18" charset="0"/>
                                  </a:rPr>
                                  <m:t>+∆</m:t>
                                </m:r>
                                <m:r>
                                  <a:rPr lang="en-US" altLang="zh-TW" sz="1600" i="1">
                                    <a:latin typeface="Cambria Math" panose="02040503050406030204" pitchFamily="18" charset="0"/>
                                  </a:rPr>
                                  <m:t>𝑡</m:t>
                                </m:r>
                              </m:sub>
                            </m:sSub>
                            <m:r>
                              <a:rPr lang="en-US" altLang="zh-TW" sz="1600" i="1">
                                <a:latin typeface="Cambria Math" panose="02040503050406030204" pitchFamily="18" charset="0"/>
                              </a:rPr>
                              <m:t>(</m:t>
                            </m:r>
                            <m:r>
                              <a:rPr lang="en-US" altLang="zh-TW" sz="1600" i="1">
                                <a:latin typeface="Cambria Math" panose="02040503050406030204" pitchFamily="18" charset="0"/>
                              </a:rPr>
                              <m:t>𝐵</m:t>
                            </m:r>
                            <m:r>
                              <a:rPr lang="en-US" altLang="zh-TW" sz="1600" i="1">
                                <a:latin typeface="Cambria Math" panose="02040503050406030204" pitchFamily="18" charset="0"/>
                              </a:rPr>
                              <m:t>)</m:t>
                            </m:r>
                          </m:num>
                          <m:den>
                            <m:sSub>
                              <m:sSubPr>
                                <m:ctrlPr>
                                  <a:rPr lang="zh-TW" altLang="zh-TW" sz="1600" i="1">
                                    <a:latin typeface="Cambria Math" panose="02040503050406030204" pitchFamily="18" charset="0"/>
                                  </a:rPr>
                                </m:ctrlPr>
                              </m:sSubPr>
                              <m:e>
                                <m:r>
                                  <a:rPr lang="en-US" altLang="zh-TW" sz="1600" i="1">
                                    <a:latin typeface="Cambria Math" panose="02040503050406030204" pitchFamily="18" charset="0"/>
                                  </a:rPr>
                                  <m:t>𝑉</m:t>
                                </m:r>
                              </m:e>
                              <m:sub>
                                <m:r>
                                  <a:rPr lang="en-US" altLang="zh-TW" sz="1600" i="1">
                                    <a:latin typeface="Cambria Math" panose="02040503050406030204" pitchFamily="18" charset="0"/>
                                  </a:rPr>
                                  <m:t>𝑡</m:t>
                                </m:r>
                              </m:sub>
                            </m:sSub>
                            <m:r>
                              <a:rPr lang="en-US" altLang="zh-TW" sz="1600" i="1">
                                <a:latin typeface="Cambria Math" panose="02040503050406030204" pitchFamily="18" charset="0"/>
                              </a:rPr>
                              <m:t>(</m:t>
                            </m:r>
                            <m:r>
                              <a:rPr lang="en-US" altLang="zh-TW" sz="1600" i="1">
                                <a:latin typeface="Cambria Math" panose="02040503050406030204" pitchFamily="18" charset="0"/>
                              </a:rPr>
                              <m:t>𝑋</m:t>
                            </m:r>
                            <m:r>
                              <a:rPr lang="en-US" altLang="zh-TW" sz="1600" i="1">
                                <a:latin typeface="Cambria Math" panose="02040503050406030204" pitchFamily="18" charset="0"/>
                              </a:rPr>
                              <m:t>)</m:t>
                            </m:r>
                          </m:den>
                        </m:f>
                      </m:e>
                    </m:d>
                  </m:oMath>
                </a14:m>
                <a:endParaRPr lang="en-US" altLang="zh-TW" sz="1600" kern="0" dirty="0">
                  <a:solidFill>
                    <a:srgbClr val="000000"/>
                  </a:solidFill>
                  <a:effectLst/>
                  <a:ea typeface="標楷體" panose="03000509000000000000" pitchFamily="65" charset="-120"/>
                  <a:cs typeface="Times New Roman" panose="02020603050405020304" pitchFamily="18" charset="0"/>
                </a:endParaRPr>
              </a:p>
              <a:p>
                <a:endParaRPr lang="en-US" altLang="zh-TW" sz="1600" kern="0" dirty="0">
                  <a:solidFill>
                    <a:srgbClr val="000000"/>
                  </a:solidFill>
                  <a:ea typeface="標楷體" panose="03000509000000000000" pitchFamily="65" charset="-120"/>
                  <a:cs typeface="Times New Roman" panose="02020603050405020304" pitchFamily="18" charset="0"/>
                </a:endParaRPr>
              </a:p>
              <a:p>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兩個相鄰節點的差為為</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2</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𝜎</m:t>
                    </m:r>
                    <m:rad>
                      <m:radPr>
                        <m:degHide m:val="on"/>
                        <m:ctrlPr>
                          <a:rPr lang="zh-TW" altLang="zh-TW" sz="1600" i="1">
                            <a:solidFill>
                              <a:srgbClr val="000000"/>
                            </a:solidFill>
                            <a:effectLst/>
                            <a:latin typeface="Cambria Math" panose="02040503050406030204" pitchFamily="18" charset="0"/>
                            <a:ea typeface="Cambria Math" panose="02040503050406030204" pitchFamily="18" charset="0"/>
                          </a:rPr>
                        </m:ctrlPr>
                      </m:radPr>
                      <m:deg/>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rad>
                  </m:oMath>
                </a14:m>
                <a:r>
                  <a:rPr lang="zh-TW" altLang="zh-TW" sz="16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0" dirty="0">
                    <a:solidFill>
                      <a:srgbClr val="000000"/>
                    </a:solidFill>
                    <a:effectLst/>
                    <a:ea typeface="標楷體" panose="03000509000000000000" pitchFamily="65" charset="-120"/>
                    <a:cs typeface="Times New Roman" panose="02020603050405020304" pitchFamily="18" charset="0"/>
                  </a:rPr>
                  <a:t>以節點</a:t>
                </a:r>
                <a:r>
                  <a:rPr lang="en-US" altLang="zh-TW" sz="1600" kern="0" dirty="0">
                    <a:solidFill>
                      <a:srgbClr val="000000"/>
                    </a:solidFill>
                    <a:effectLst/>
                    <a:latin typeface="Times New Roman" panose="02020603050405020304" pitchFamily="18" charset="0"/>
                    <a:ea typeface="標楷體" panose="03000509000000000000" pitchFamily="65" charset="-120"/>
                  </a:rPr>
                  <a:t>B</a:t>
                </a:r>
                <a:r>
                  <a:rPr lang="zh-TW" altLang="zh-TW" sz="1600" kern="0" dirty="0">
                    <a:solidFill>
                      <a:srgbClr val="000000"/>
                    </a:solidFill>
                    <a:effectLst/>
                    <a:ea typeface="標楷體" panose="03000509000000000000" pitchFamily="65" charset="-120"/>
                    <a:cs typeface="Times New Roman" panose="02020603050405020304" pitchFamily="18" charset="0"/>
                  </a:rPr>
                  <a:t>加上</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2</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𝜎</m:t>
                    </m:r>
                    <m:rad>
                      <m:radPr>
                        <m:degHide m:val="on"/>
                        <m:ctrlPr>
                          <a:rPr lang="zh-TW" altLang="zh-TW" sz="1600" i="1">
                            <a:solidFill>
                              <a:srgbClr val="000000"/>
                            </a:solidFill>
                            <a:effectLst/>
                            <a:latin typeface="Cambria Math" panose="02040503050406030204" pitchFamily="18" charset="0"/>
                            <a:ea typeface="Cambria Math" panose="02040503050406030204" pitchFamily="18" charset="0"/>
                          </a:rPr>
                        </m:ctrlPr>
                      </m:radPr>
                      <m:deg/>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rad>
                  </m:oMath>
                </a14:m>
                <a:r>
                  <a:rPr lang="zh-TW" altLang="zh-TW" sz="1600" kern="0" dirty="0">
                    <a:solidFill>
                      <a:srgbClr val="000000"/>
                    </a:solidFill>
                    <a:effectLst/>
                    <a:ea typeface="標楷體" panose="03000509000000000000" pitchFamily="65" charset="-120"/>
                    <a:cs typeface="Times New Roman" panose="02020603050405020304" pitchFamily="18" charset="0"/>
                  </a:rPr>
                  <a:t>可求</a:t>
                </a:r>
                <a:r>
                  <a:rPr lang="zh-TW" altLang="en-US" sz="1600" kern="0" dirty="0">
                    <a:solidFill>
                      <a:srgbClr val="000000"/>
                    </a:solidFill>
                    <a:ea typeface="標楷體" panose="03000509000000000000" pitchFamily="65" charset="-120"/>
                    <a:cs typeface="Times New Roman" panose="02020603050405020304" pitchFamily="18" charset="0"/>
                  </a:rPr>
                  <a:t>得</a:t>
                </a:r>
                <a:r>
                  <a:rPr lang="zh-TW" altLang="zh-TW" sz="1600" kern="0" dirty="0">
                    <a:solidFill>
                      <a:srgbClr val="000000"/>
                    </a:solidFill>
                    <a:effectLst/>
                    <a:ea typeface="標楷體" panose="03000509000000000000" pitchFamily="65" charset="-120"/>
                    <a:cs typeface="Times New Roman" panose="02020603050405020304" pitchFamily="18" charset="0"/>
                  </a:rPr>
                  <a:t>上方節點</a:t>
                </a:r>
                <a:r>
                  <a:rPr lang="en-US" altLang="zh-TW" sz="1600" kern="0" dirty="0">
                    <a:solidFill>
                      <a:srgbClr val="000000"/>
                    </a:solidFill>
                    <a:effectLst/>
                    <a:latin typeface="Times New Roman" panose="02020603050405020304" pitchFamily="18" charset="0"/>
                    <a:ea typeface="標楷體" panose="03000509000000000000" pitchFamily="65" charset="-120"/>
                  </a:rPr>
                  <a:t>A</a:t>
                </a:r>
                <a:r>
                  <a:rPr lang="zh-TW" altLang="zh-TW" sz="1600" kern="0" dirty="0">
                    <a:solidFill>
                      <a:srgbClr val="000000"/>
                    </a:solidFill>
                    <a:effectLst/>
                    <a:ea typeface="標楷體" panose="03000509000000000000" pitchFamily="65" charset="-120"/>
                    <a:cs typeface="Times New Roman" panose="02020603050405020304" pitchFamily="18" charset="0"/>
                  </a:rPr>
                  <a:t>，其數值為</a:t>
                </a:r>
                <a14:m>
                  <m:oMath xmlns:m="http://schemas.openxmlformats.org/officeDocument/2006/math">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𝑙𝑜𝑔</m:t>
                    </m:r>
                    <m:d>
                      <m:d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dPr>
                      <m:e>
                        <m:f>
                          <m:f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sSub>
                              <m:sSub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sub>
                            </m:sSub>
                            <m:d>
                              <m:d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d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𝐴</m:t>
                                </m:r>
                              </m:e>
                            </m:d>
                          </m:num>
                          <m:den>
                            <m:sSub>
                              <m:sSub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𝑉</m:t>
                                </m:r>
                              </m:e>
                              <m:sub>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sub>
                            </m:sSub>
                            <m:d>
                              <m:dPr>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d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𝑋</m:t>
                                </m:r>
                              </m:e>
                            </m:d>
                          </m:den>
                        </m:f>
                      </m:e>
                    </m:d>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acc>
                      <m:accPr>
                        <m:chr m:val="̂"/>
                        <m:ctrlPr>
                          <a:rPr lang="zh-TW" altLang="zh-TW" sz="16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𝜇</m:t>
                        </m:r>
                      </m:e>
                    </m:acc>
                    <m:r>
                      <a:rPr lang="en-US" altLang="zh-TW" sz="16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2</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𝜎</m:t>
                    </m:r>
                    <m:rad>
                      <m:radPr>
                        <m:degHide m:val="on"/>
                        <m:ctrlPr>
                          <a:rPr lang="zh-TW" altLang="zh-TW" sz="1600" i="1">
                            <a:solidFill>
                              <a:srgbClr val="000000"/>
                            </a:solidFill>
                            <a:effectLst/>
                            <a:latin typeface="Cambria Math" panose="02040503050406030204" pitchFamily="18" charset="0"/>
                            <a:ea typeface="Cambria Math" panose="02040503050406030204" pitchFamily="18" charset="0"/>
                          </a:rPr>
                        </m:ctrlPr>
                      </m:radPr>
                      <m:deg/>
                      <m:e>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6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rad>
                  </m:oMath>
                </a14:m>
                <a:r>
                  <a:rPr lang="zh-TW" altLang="zh-TW" sz="1600" kern="0" dirty="0">
                    <a:solidFill>
                      <a:srgbClr val="000000"/>
                    </a:solidFill>
                    <a:ea typeface="標楷體" panose="03000509000000000000" pitchFamily="65" charset="-120"/>
                    <a:cs typeface="Times New Roman" panose="02020603050405020304" pitchFamily="18" charset="0"/>
                  </a:rPr>
                  <a:t> ，</a:t>
                </a:r>
                <a:r>
                  <a:rPr lang="zh-TW" altLang="en-US" sz="1600" kern="0" dirty="0">
                    <a:solidFill>
                      <a:srgbClr val="000000"/>
                    </a:solidFill>
                    <a:ea typeface="標楷體" panose="03000509000000000000" pitchFamily="65" charset="-120"/>
                    <a:cs typeface="Times New Roman" panose="02020603050405020304" pitchFamily="18" charset="0"/>
                  </a:rPr>
                  <a:t>節點</a:t>
                </a:r>
                <a:r>
                  <a:rPr lang="en-US" altLang="zh-TW" sz="1600" kern="0" dirty="0">
                    <a:solidFill>
                      <a:srgbClr val="000000"/>
                    </a:solidFill>
                    <a:ea typeface="標楷體" panose="03000509000000000000" pitchFamily="65" charset="-120"/>
                    <a:cs typeface="Times New Roman" panose="02020603050405020304" pitchFamily="18" charset="0"/>
                  </a:rPr>
                  <a:t>C</a:t>
                </a:r>
                <a:r>
                  <a:rPr lang="zh-TW" altLang="en-US" sz="1600" kern="0" dirty="0">
                    <a:solidFill>
                      <a:srgbClr val="000000"/>
                    </a:solidFill>
                    <a:ea typeface="標楷體" panose="03000509000000000000" pitchFamily="65" charset="-120"/>
                    <a:cs typeface="Times New Roman" panose="02020603050405020304" pitchFamily="18" charset="0"/>
                  </a:rPr>
                  <a:t>同理</a:t>
                </a:r>
                <a:endParaRPr lang="en-US" altLang="zh-TW" sz="1600" kern="0" dirty="0">
                  <a:solidFill>
                    <a:srgbClr val="000000"/>
                  </a:solidFill>
                  <a:effectLst/>
                  <a:ea typeface="標楷體" panose="03000509000000000000" pitchFamily="65" charset="-120"/>
                  <a:cs typeface="Times New Roman" panose="02020603050405020304" pitchFamily="18" charset="0"/>
                </a:endParaRPr>
              </a:p>
              <a:p>
                <a:endParaRPr lang="en-US" altLang="zh-TW" kern="0" dirty="0">
                  <a:solidFill>
                    <a:srgbClr val="000000"/>
                  </a:solidFill>
                  <a:ea typeface="標楷體" panose="03000509000000000000" pitchFamily="65" charset="-120"/>
                  <a:cs typeface="Times New Roman" panose="02020603050405020304" pitchFamily="18" charset="0"/>
                </a:endParaRPr>
              </a:p>
              <a:p>
                <a:endParaRPr lang="zh-TW" altLang="en-US" dirty="0"/>
              </a:p>
            </p:txBody>
          </p:sp>
        </mc:Choice>
        <mc:Fallback xmlns="">
          <p:sp>
            <p:nvSpPr>
              <p:cNvPr id="5" name="文字方塊 4">
                <a:extLst>
                  <a:ext uri="{FF2B5EF4-FFF2-40B4-BE49-F238E27FC236}">
                    <a16:creationId xmlns:a16="http://schemas.microsoft.com/office/drawing/2014/main" id="{509D21D6-7985-FBF2-BDC3-CA3121405AE6}"/>
                  </a:ext>
                </a:extLst>
              </p:cNvPr>
              <p:cNvSpPr txBox="1">
                <a:spLocks noRot="1" noChangeAspect="1" noMove="1" noResize="1" noEditPoints="1" noAdjustHandles="1" noChangeArrowheads="1" noChangeShapeType="1" noTextEdit="1"/>
              </p:cNvSpPr>
              <p:nvPr/>
            </p:nvSpPr>
            <p:spPr>
              <a:xfrm>
                <a:off x="6096000" y="2489238"/>
                <a:ext cx="5695766" cy="4602414"/>
              </a:xfrm>
              <a:prstGeom prst="rect">
                <a:avLst/>
              </a:prstGeom>
              <a:blipFill>
                <a:blip r:embed="rId3"/>
                <a:stretch>
                  <a:fillRect l="-5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0885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EB27D5-4714-ABE7-F4C0-CC33AA113260}"/>
              </a:ext>
            </a:extLst>
          </p:cNvPr>
          <p:cNvSpPr>
            <a:spLocks noGrp="1"/>
          </p:cNvSpPr>
          <p:nvPr>
            <p:ph type="title"/>
          </p:nvPr>
        </p:nvSpPr>
        <p:spPr>
          <a:xfrm>
            <a:off x="838200" y="365125"/>
            <a:ext cx="10515600" cy="877749"/>
          </a:xfrm>
        </p:spPr>
        <p:txBody>
          <a:bodyPr>
            <a:normAutofit fontScale="90000"/>
          </a:bodyPr>
          <a:lstStyle/>
          <a:p>
            <a:r>
              <a:rPr lang="zh-TW" altLang="zh-TW" sz="2200" dirty="0">
                <a:solidFill>
                  <a:srgbClr val="000000"/>
                </a:solidFill>
                <a:effectLst/>
                <a:latin typeface="微軟正黑體" panose="020B0604030504040204" pitchFamily="34" charset="-120"/>
                <a:ea typeface="微軟正黑體" panose="020B0604030504040204" pitchFamily="34" charset="-120"/>
              </a:rPr>
              <a:t>使用三元樹結構降低計算複雜度</a:t>
            </a:r>
            <a:br>
              <a:rPr lang="zh-TW" altLang="zh-TW" sz="1800" dirty="0">
                <a:effectLst/>
                <a:latin typeface="微軟正黑體" panose="020B0604030504040204" pitchFamily="34" charset="-120"/>
                <a:ea typeface="微軟正黑體" panose="020B0604030504040204" pitchFamily="34" charset="-120"/>
              </a:rPr>
            </a:b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847BA6F-272C-85F2-FAE7-CFF5FFBE3711}"/>
              </a:ext>
            </a:extLst>
          </p:cNvPr>
          <p:cNvSpPr>
            <a:spLocks noGrp="1"/>
          </p:cNvSpPr>
          <p:nvPr>
            <p:ph idx="1"/>
          </p:nvPr>
        </p:nvSpPr>
        <p:spPr>
          <a:xfrm>
            <a:off x="838200" y="745724"/>
            <a:ext cx="10515600" cy="5431239"/>
          </a:xfrm>
        </p:spPr>
        <p:txBody>
          <a:bodyPr/>
          <a:lstStyle/>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綠色節點</a:t>
            </a:r>
            <a:r>
              <a:rPr lang="en-US" altLang="zh-TW" sz="1800" kern="0" dirty="0">
                <a:solidFill>
                  <a:srgbClr val="000000"/>
                </a:solidFill>
                <a:effectLst/>
                <a:latin typeface="微軟正黑體" panose="020B0604030504040204" pitchFamily="34" charset="-120"/>
                <a:ea typeface="微軟正黑體" panose="020B0604030504040204" pitchFamily="34" charset="-120"/>
              </a:rPr>
              <a:t>(Diffusion nodes)</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及實線</a:t>
            </a:r>
            <a:r>
              <a:rPr lang="zh-TW"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描述了服從幾何布朗運動的標的資產價格變化</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使用</a:t>
            </a:r>
            <a:r>
              <a:rPr lang="en-US" altLang="zh-TW" sz="1800" kern="0" dirty="0">
                <a:solidFill>
                  <a:srgbClr val="000000"/>
                </a:solidFill>
                <a:effectLst/>
                <a:latin typeface="微軟正黑體" panose="020B0604030504040204" pitchFamily="34" charset="-120"/>
                <a:ea typeface="微軟正黑體" panose="020B0604030504040204" pitchFamily="34" charset="-120"/>
              </a:rPr>
              <a:t>CRR </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二元樹模擬</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；紅色節點</a:t>
            </a:r>
            <a:r>
              <a:rPr lang="en-US" altLang="zh-TW" sz="1800" kern="0" dirty="0">
                <a:solidFill>
                  <a:srgbClr val="000000"/>
                </a:solidFill>
                <a:effectLst/>
                <a:latin typeface="微軟正黑體" panose="020B0604030504040204" pitchFamily="34" charset="-120"/>
                <a:ea typeface="微軟正黑體" panose="020B0604030504040204" pitchFamily="34" charset="-120"/>
              </a:rPr>
              <a:t>(Jump nodes)</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虛線則描述了發生跳躍事件</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下的標的資產價格變化。</a:t>
            </a:r>
            <a:endPar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為了讓之後展延的</a:t>
            </a:r>
            <a:r>
              <a:rPr lang="en-US" altLang="zh-TW" sz="1800" kern="0" dirty="0">
                <a:solidFill>
                  <a:srgbClr val="000000"/>
                </a:solidFill>
                <a:effectLst/>
                <a:latin typeface="微軟正黑體" panose="020B0604030504040204" pitchFamily="34" charset="-120"/>
                <a:ea typeface="微軟正黑體" panose="020B0604030504040204" pitchFamily="34" charset="-120"/>
              </a:rPr>
              <a:t>CRR</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樹狀結構與本研究設定的破產邊界重合，所以在第零期時以黑色虛線展延了三個</a:t>
            </a:r>
            <a:r>
              <a:rPr lang="en-US" altLang="zh-TW" sz="1800" kern="0" dirty="0">
                <a:solidFill>
                  <a:srgbClr val="000000"/>
                </a:solidFill>
                <a:effectLst/>
                <a:latin typeface="微軟正黑體" panose="020B0604030504040204" pitchFamily="34" charset="-120"/>
                <a:ea typeface="微軟正黑體" panose="020B0604030504040204" pitchFamily="34" charset="-120"/>
              </a:rPr>
              <a:t>nodes</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Uni"/>
              </a:rPr>
              <a:t>，使得第一期節點所構成的方格</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Uni"/>
              </a:rPr>
              <a:t>(</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Uni"/>
              </a:rPr>
              <a:t>用虛線表示</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Uni"/>
              </a:rPr>
              <a:t>)</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Uni"/>
              </a:rPr>
              <a:t>，可和破產邊界重合</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從第一期以</a:t>
            </a:r>
            <a:r>
              <a:rPr lang="en-US" altLang="zh-TW" sz="1800" kern="0" dirty="0">
                <a:solidFill>
                  <a:srgbClr val="000000"/>
                </a:solidFill>
                <a:effectLst/>
                <a:latin typeface="微軟正黑體" panose="020B0604030504040204" pitchFamily="34" charset="-120"/>
                <a:ea typeface="微軟正黑體" panose="020B0604030504040204" pitchFamily="34" charset="-120"/>
              </a:rPr>
              <a:t>CRR Lattice</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的樹狀結構展延至第二期，所以在</a:t>
            </a:r>
            <a:r>
              <a:rPr lang="zh-TW"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第二期模擬</a:t>
            </a:r>
            <a:r>
              <a:rPr lang="en-US" altLang="zh-TW" sz="1800" kern="0" dirty="0">
                <a:solidFill>
                  <a:srgbClr val="FF0000"/>
                </a:solidFill>
                <a:effectLst/>
                <a:latin typeface="微軟正黑體" panose="020B0604030504040204" pitchFamily="34" charset="-120"/>
                <a:ea typeface="微軟正黑體" panose="020B0604030504040204" pitchFamily="34" charset="-120"/>
              </a:rPr>
              <a:t>diffusion</a:t>
            </a:r>
            <a:r>
              <a:rPr lang="zh-TW"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結構時，節點的個數爆增很多</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kern="0" dirty="0">
                <a:effectLst/>
                <a:latin typeface="微軟正黑體" panose="020B0604030504040204" pitchFamily="34" charset="-120"/>
                <a:ea typeface="微軟正黑體" panose="020B0604030504040204" pitchFamily="34" charset="-120"/>
                <a:cs typeface="Times New Roman" panose="02020603050405020304" pitchFamily="18" charset="0"/>
              </a:rPr>
              <a:t>Dai and </a:t>
            </a:r>
            <a:r>
              <a:rPr lang="en-US" altLang="zh-TW" sz="1800" kern="0" dirty="0" err="1">
                <a:effectLst/>
                <a:latin typeface="微軟正黑體" panose="020B0604030504040204" pitchFamily="34" charset="-120"/>
                <a:ea typeface="微軟正黑體" panose="020B0604030504040204" pitchFamily="34" charset="-120"/>
                <a:cs typeface="Times New Roman" panose="02020603050405020304" pitchFamily="18" charset="0"/>
              </a:rPr>
              <a:t>Lyuu</a:t>
            </a:r>
            <a:r>
              <a:rPr lang="en-US" altLang="zh-TW" sz="1800" kern="0" dirty="0">
                <a:effectLst/>
                <a:latin typeface="微軟正黑體" panose="020B0604030504040204" pitchFamily="34" charset="-120"/>
                <a:ea typeface="微軟正黑體" panose="020B0604030504040204" pitchFamily="34" charset="-120"/>
                <a:cs typeface="Times New Roman" panose="02020603050405020304" pitchFamily="18" charset="0"/>
              </a:rPr>
              <a:t> (2010)</a:t>
            </a:r>
            <a:r>
              <a:rPr lang="zh-TW" altLang="en-US" sz="1800" kern="0" dirty="0">
                <a:effectLst/>
                <a:latin typeface="微軟正黑體" panose="020B0604030504040204" pitchFamily="34" charset="-120"/>
                <a:ea typeface="微軟正黑體" panose="020B0604030504040204" pitchFamily="34" charset="-120"/>
                <a:cs typeface="Times New Roman" panose="02020603050405020304" pitchFamily="18" charset="0"/>
              </a:rPr>
              <a:t>指出此樹狀結構的節點個數及評價演算法計算複雜度以</a:t>
            </a:r>
            <a:r>
              <a:rPr lang="en-US"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O(n^3)</a:t>
            </a:r>
            <a:r>
              <a:rPr lang="zh-TW" altLang="en-US" sz="1800" kern="0" dirty="0">
                <a:effectLst/>
                <a:latin typeface="微軟正黑體" panose="020B0604030504040204" pitchFamily="34" charset="-120"/>
                <a:ea typeface="微軟正黑體" panose="020B0604030504040204" pitchFamily="34" charset="-120"/>
                <a:cs typeface="Times New Roman" panose="02020603050405020304" pitchFamily="18" charset="0"/>
              </a:rPr>
              <a:t>的速度成長</a:t>
            </a:r>
            <a:endParaRPr lang="en-US" altLang="zh-TW" sz="1800" kern="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dirty="0"/>
          </a:p>
        </p:txBody>
      </p:sp>
      <p:pic>
        <p:nvPicPr>
          <p:cNvPr id="4" name="圖片 3">
            <a:extLst>
              <a:ext uri="{FF2B5EF4-FFF2-40B4-BE49-F238E27FC236}">
                <a16:creationId xmlns:a16="http://schemas.microsoft.com/office/drawing/2014/main" id="{0207D90D-6031-7DC1-3708-561F0F8A2A7B}"/>
              </a:ext>
            </a:extLst>
          </p:cNvPr>
          <p:cNvPicPr>
            <a:picLocks noChangeAspect="1"/>
          </p:cNvPicPr>
          <p:nvPr/>
        </p:nvPicPr>
        <p:blipFill>
          <a:blip r:embed="rId2"/>
          <a:stretch>
            <a:fillRect/>
          </a:stretch>
        </p:blipFill>
        <p:spPr>
          <a:xfrm>
            <a:off x="7422776" y="2606954"/>
            <a:ext cx="4108142" cy="4063831"/>
          </a:xfrm>
          <a:prstGeom prst="rect">
            <a:avLst/>
          </a:prstGeom>
        </p:spPr>
      </p:pic>
    </p:spTree>
    <p:extLst>
      <p:ext uri="{BB962C8B-B14F-4D97-AF65-F5344CB8AC3E}">
        <p14:creationId xmlns:p14="http://schemas.microsoft.com/office/powerpoint/2010/main" val="403874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9D60623-2A09-393E-87C2-9F7D5930562B}"/>
              </a:ext>
            </a:extLst>
          </p:cNvPr>
          <p:cNvSpPr>
            <a:spLocks noGrp="1"/>
          </p:cNvSpPr>
          <p:nvPr>
            <p:ph idx="1"/>
          </p:nvPr>
        </p:nvSpPr>
        <p:spPr>
          <a:xfrm>
            <a:off x="838200" y="346229"/>
            <a:ext cx="10515600" cy="5830734"/>
          </a:xfrm>
        </p:spPr>
        <p:txBody>
          <a:bodyPr/>
          <a:lstStyle/>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為了降低計算複雜度</a:t>
            </a:r>
            <a:r>
              <a:rPr lang="en-US" altLang="zh-TW" sz="1800" kern="0" dirty="0">
                <a:solidFill>
                  <a:srgbClr val="000000"/>
                </a:solidFill>
                <a:effectLst/>
                <a:latin typeface="微軟正黑體" panose="020B0604030504040204" pitchFamily="34" charset="-120"/>
                <a:ea typeface="微軟正黑體" panose="020B0604030504040204" pitchFamily="34" charset="-120"/>
              </a:rPr>
              <a:t>Dai and </a:t>
            </a:r>
            <a:r>
              <a:rPr lang="en-US" altLang="zh-TW" sz="1800" kern="0" dirty="0" err="1">
                <a:solidFill>
                  <a:srgbClr val="000000"/>
                </a:solidFill>
                <a:effectLst/>
                <a:latin typeface="微軟正黑體" panose="020B0604030504040204" pitchFamily="34" charset="-120"/>
                <a:ea typeface="微軟正黑體" panose="020B0604030504040204" pitchFamily="34" charset="-120"/>
              </a:rPr>
              <a:t>Lyuu</a:t>
            </a:r>
            <a:r>
              <a:rPr lang="en-US" altLang="zh-TW" sz="1800" kern="0" dirty="0">
                <a:solidFill>
                  <a:srgbClr val="000000"/>
                </a:solidFill>
                <a:effectLst/>
                <a:latin typeface="微軟正黑體" panose="020B0604030504040204" pitchFamily="34" charset="-120"/>
                <a:ea typeface="微軟正黑體" panose="020B0604030504040204" pitchFamily="34" charset="-120"/>
              </a:rPr>
              <a:t> (2010)</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修改上述樹狀結構</a:t>
            </a:r>
            <a:endPar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其中紅色節點</a:t>
            </a:r>
            <a:r>
              <a:rPr lang="en-US" altLang="zh-TW" sz="1800" kern="0" dirty="0">
                <a:solidFill>
                  <a:srgbClr val="000000"/>
                </a:solidFill>
                <a:effectLst/>
                <a:latin typeface="微軟正黑體" panose="020B0604030504040204" pitchFamily="34" charset="-120"/>
                <a:ea typeface="微軟正黑體" panose="020B0604030504040204" pitchFamily="34" charset="-120"/>
              </a:rPr>
              <a:t>(Diffusion nodes)</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和綠色節點</a:t>
            </a:r>
            <a:r>
              <a:rPr lang="en-US" altLang="zh-TW" sz="1800" kern="0" dirty="0">
                <a:solidFill>
                  <a:srgbClr val="000000"/>
                </a:solidFill>
                <a:effectLst/>
                <a:latin typeface="微軟正黑體" panose="020B0604030504040204" pitchFamily="34" charset="-120"/>
                <a:ea typeface="微軟正黑體" panose="020B0604030504040204" pitchFamily="34" charset="-120"/>
              </a:rPr>
              <a:t>(Jump nodes)</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的意義和上圖相同。</a:t>
            </a:r>
            <a:endParaRPr lang="zh-TW" altLang="en-US" dirty="0"/>
          </a:p>
        </p:txBody>
      </p:sp>
      <p:pic>
        <p:nvPicPr>
          <p:cNvPr id="4" name="圖片 3">
            <a:extLst>
              <a:ext uri="{FF2B5EF4-FFF2-40B4-BE49-F238E27FC236}">
                <a16:creationId xmlns:a16="http://schemas.microsoft.com/office/drawing/2014/main" id="{FCCBA0ED-4BC4-AB15-0075-7A8C0AEC2650}"/>
              </a:ext>
            </a:extLst>
          </p:cNvPr>
          <p:cNvPicPr>
            <a:picLocks noChangeAspect="1"/>
          </p:cNvPicPr>
          <p:nvPr/>
        </p:nvPicPr>
        <p:blipFill>
          <a:blip r:embed="rId2"/>
          <a:stretch>
            <a:fillRect/>
          </a:stretch>
        </p:blipFill>
        <p:spPr>
          <a:xfrm>
            <a:off x="7324268" y="2303929"/>
            <a:ext cx="3629907" cy="4207842"/>
          </a:xfrm>
          <a:prstGeom prst="rect">
            <a:avLst/>
          </a:prstGeom>
        </p:spPr>
      </p:pic>
      <p:graphicFrame>
        <p:nvGraphicFramePr>
          <p:cNvPr id="2" name="表格 4">
            <a:extLst>
              <a:ext uri="{FF2B5EF4-FFF2-40B4-BE49-F238E27FC236}">
                <a16:creationId xmlns:a16="http://schemas.microsoft.com/office/drawing/2014/main" id="{16401952-8BDB-08D3-6CCF-9EEBACA78BFD}"/>
              </a:ext>
            </a:extLst>
          </p:cNvPr>
          <p:cNvGraphicFramePr>
            <a:graphicFrameLocks noGrp="1"/>
          </p:cNvGraphicFramePr>
          <p:nvPr>
            <p:extLst>
              <p:ext uri="{D42A27DB-BD31-4B8C-83A1-F6EECF244321}">
                <p14:modId xmlns:p14="http://schemas.microsoft.com/office/powerpoint/2010/main" val="717542242"/>
              </p:ext>
            </p:extLst>
          </p:nvPr>
        </p:nvGraphicFramePr>
        <p:xfrm>
          <a:off x="838200" y="1062318"/>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88126061"/>
                    </a:ext>
                  </a:extLst>
                </a:gridCol>
                <a:gridCol w="4064000">
                  <a:extLst>
                    <a:ext uri="{9D8B030D-6E8A-4147-A177-3AD203B41FA5}">
                      <a16:colId xmlns:a16="http://schemas.microsoft.com/office/drawing/2014/main" val="242601653"/>
                    </a:ext>
                  </a:extLst>
                </a:gridCol>
              </a:tblGrid>
              <a:tr h="370840">
                <a:tc>
                  <a:txBody>
                    <a:bodyPr/>
                    <a:lstStyle/>
                    <a:p>
                      <a:r>
                        <a:rPr lang="zh-TW" altLang="en-US" dirty="0"/>
                        <a:t>連接第一期未發生跳躍事件</a:t>
                      </a:r>
                    </a:p>
                  </a:txBody>
                  <a:tcPr/>
                </a:tc>
                <a:tc>
                  <a:txBody>
                    <a:bodyPr/>
                    <a:lstStyle/>
                    <a:p>
                      <a:r>
                        <a:rPr lang="zh-TW" altLang="en-US" dirty="0"/>
                        <a:t>連接第一期跳躍事件後的</a:t>
                      </a:r>
                      <a:r>
                        <a:rPr lang="en-US" altLang="zh-TW" dirty="0"/>
                        <a:t>Jump nodes</a:t>
                      </a:r>
                      <a:endParaRPr lang="zh-TW" altLang="en-US" dirty="0"/>
                    </a:p>
                  </a:txBody>
                  <a:tcPr/>
                </a:tc>
                <a:extLst>
                  <a:ext uri="{0D108BD9-81ED-4DB2-BD59-A6C34878D82A}">
                    <a16:rowId xmlns:a16="http://schemas.microsoft.com/office/drawing/2014/main" val="2113234768"/>
                  </a:ext>
                </a:extLst>
              </a:tr>
              <a:tr h="741680">
                <a:tc>
                  <a:txBody>
                    <a:bodyPr/>
                    <a:lstStyle/>
                    <a:p>
                      <a:r>
                        <a:rPr lang="zh-TW" altLang="en-US" dirty="0"/>
                        <a:t>第一期以</a:t>
                      </a:r>
                      <a:r>
                        <a:rPr lang="en-US" altLang="zh-TW" dirty="0"/>
                        <a:t>CRR Lattice</a:t>
                      </a:r>
                      <a:r>
                        <a:rPr lang="zh-TW" altLang="en-US" dirty="0"/>
                        <a:t>樹狀結構模擬第二期的 </a:t>
                      </a:r>
                      <a:r>
                        <a:rPr lang="en-US" altLang="zh-TW" dirty="0"/>
                        <a:t>diffusion</a:t>
                      </a:r>
                      <a:endParaRPr lang="zh-TW" altLang="en-US" dirty="0"/>
                    </a:p>
                  </a:txBody>
                  <a:tcPr/>
                </a:tc>
                <a:tc>
                  <a:txBody>
                    <a:bodyPr/>
                    <a:lstStyle/>
                    <a:p>
                      <a:r>
                        <a:rPr lang="zh-TW" altLang="en-US" dirty="0"/>
                        <a:t>會以三元樹結構連接至第二期未發生跳躍事件下</a:t>
                      </a:r>
                      <a:r>
                        <a:rPr lang="en-US" altLang="zh-TW" dirty="0"/>
                        <a:t>CRR Lattice</a:t>
                      </a:r>
                      <a:r>
                        <a:rPr lang="zh-TW" altLang="en-US" dirty="0"/>
                        <a:t>的</a:t>
                      </a:r>
                      <a:r>
                        <a:rPr lang="en-US" altLang="zh-TW" dirty="0"/>
                        <a:t>Diffusion nodes</a:t>
                      </a:r>
                      <a:endParaRPr lang="zh-TW" altLang="en-US" dirty="0"/>
                    </a:p>
                  </a:txBody>
                  <a:tcPr/>
                </a:tc>
                <a:extLst>
                  <a:ext uri="{0D108BD9-81ED-4DB2-BD59-A6C34878D82A}">
                    <a16:rowId xmlns:a16="http://schemas.microsoft.com/office/drawing/2014/main" val="3465329372"/>
                  </a:ext>
                </a:extLst>
              </a:tr>
            </a:tbl>
          </a:graphicData>
        </a:graphic>
      </p:graphicFrame>
    </p:spTree>
    <p:extLst>
      <p:ext uri="{BB962C8B-B14F-4D97-AF65-F5344CB8AC3E}">
        <p14:creationId xmlns:p14="http://schemas.microsoft.com/office/powerpoint/2010/main" val="359626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A6F28E-F7C6-AFD4-938B-72819B389306}"/>
              </a:ext>
            </a:extLst>
          </p:cNvPr>
          <p:cNvSpPr>
            <a:spLocks noGrp="1"/>
          </p:cNvSpPr>
          <p:nvPr>
            <p:ph type="title"/>
          </p:nvPr>
        </p:nvSpPr>
        <p:spPr>
          <a:xfrm>
            <a:off x="838200" y="365126"/>
            <a:ext cx="10515600" cy="416110"/>
          </a:xfrm>
        </p:spPr>
        <p:txBody>
          <a:bodyPr>
            <a:normAutofit/>
          </a:bodyPr>
          <a:lstStyle/>
          <a:p>
            <a:r>
              <a:rPr lang="zh-TW" altLang="zh-TW" sz="2000" kern="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評估發生巨災對公司價值的影響</a:t>
            </a:r>
            <a:endParaRPr lang="zh-TW" altLang="en-US" sz="20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E661E2B-7A79-10BD-5057-A88BF7E13C3A}"/>
                  </a:ext>
                </a:extLst>
              </p:cNvPr>
              <p:cNvSpPr>
                <a:spLocks noGrp="1"/>
              </p:cNvSpPr>
              <p:nvPr>
                <p:ph idx="1"/>
              </p:nvPr>
            </p:nvSpPr>
            <p:spPr>
              <a:xfrm>
                <a:off x="838200" y="781236"/>
                <a:ext cx="10515600" cy="5939160"/>
              </a:xfrm>
            </p:spPr>
            <p:txBody>
              <a:bodyPr/>
              <a:lstStyle/>
              <a:p>
                <a:r>
                  <a:rPr lang="zh-TW" altLang="zh-TW" sz="1800" dirty="0">
                    <a:solidFill>
                      <a:srgbClr val="000000"/>
                    </a:solidFill>
                    <a:effectLst/>
                    <a:latin typeface="Times New Roman" panose="02020603050405020304" pitchFamily="18" charset="0"/>
                    <a:ea typeface="標楷體" panose="03000509000000000000" pitchFamily="65" charset="-120"/>
                  </a:rPr>
                  <a:t>研究假設在未發生巨災事件之下，公司資產價值</a:t>
                </a:r>
                <a14:m>
                  <m:oMath xmlns:m="http://schemas.openxmlformats.org/officeDocument/2006/math">
                    <m:r>
                      <a:rPr lang="en-US" altLang="zh-TW" sz="1800" i="1">
                        <a:solidFill>
                          <a:srgbClr val="000000"/>
                        </a:solidFill>
                        <a:effectLst/>
                        <a:latin typeface="Cambria Math" panose="02040503050406030204" pitchFamily="18" charset="0"/>
                        <a:ea typeface="標楷體" panose="03000509000000000000" pitchFamily="65" charset="-120"/>
                      </a:rPr>
                      <m:t>𝑉</m:t>
                    </m:r>
                  </m:oMath>
                </a14:m>
                <a:r>
                  <a:rPr lang="zh-TW" altLang="zh-TW" sz="1800" dirty="0">
                    <a:solidFill>
                      <a:srgbClr val="000000"/>
                    </a:solidFill>
                    <a:effectLst/>
                    <a:latin typeface="Times New Roman" panose="02020603050405020304" pitchFamily="18" charset="0"/>
                    <a:ea typeface="標楷體" panose="03000509000000000000" pitchFamily="65" charset="-120"/>
                  </a:rPr>
                  <a:t>的變化</a:t>
                </a:r>
                <a:r>
                  <a:rPr lang="zh-TW" altLang="zh-TW" sz="1800" dirty="0">
                    <a:solidFill>
                      <a:srgbClr val="FF0000"/>
                    </a:solidFill>
                    <a:effectLst/>
                    <a:latin typeface="Times New Roman" panose="02020603050405020304" pitchFamily="18" charset="0"/>
                    <a:ea typeface="標楷體" panose="03000509000000000000" pitchFamily="65" charset="-120"/>
                  </a:rPr>
                  <a:t>服從幾何布朗運動</a:t>
                </a:r>
                <a:r>
                  <a:rPr lang="zh-TW" altLang="zh-TW" sz="1800" dirty="0">
                    <a:solidFill>
                      <a:srgbClr val="000000"/>
                    </a:solidFill>
                    <a:effectLst/>
                    <a:latin typeface="Times New Roman" panose="02020603050405020304" pitchFamily="18" charset="0"/>
                    <a:ea typeface="標楷體" panose="03000509000000000000" pitchFamily="65" charset="-120"/>
                  </a:rPr>
                  <a:t>；當發生巨災事件時，公司</a:t>
                </a:r>
                <a:r>
                  <a:rPr lang="zh-TW" altLang="zh-TW" sz="1800" dirty="0">
                    <a:solidFill>
                      <a:srgbClr val="FF0000"/>
                    </a:solidFill>
                    <a:effectLst/>
                    <a:latin typeface="Times New Roman" panose="02020603050405020304" pitchFamily="18" charset="0"/>
                    <a:ea typeface="標楷體" panose="03000509000000000000" pitchFamily="65" charset="-120"/>
                  </a:rPr>
                  <a:t>資產價值</a:t>
                </a:r>
                <a14:m>
                  <m:oMath xmlns:m="http://schemas.openxmlformats.org/officeDocument/2006/math">
                    <m:r>
                      <a:rPr lang="en-US" altLang="zh-TW" sz="1800" i="1">
                        <a:solidFill>
                          <a:srgbClr val="FF0000"/>
                        </a:solidFill>
                        <a:effectLst/>
                        <a:latin typeface="Cambria Math" panose="02040503050406030204" pitchFamily="18" charset="0"/>
                        <a:ea typeface="標楷體" panose="03000509000000000000" pitchFamily="65" charset="-120"/>
                      </a:rPr>
                      <m:t>𝑉</m:t>
                    </m:r>
                  </m:oMath>
                </a14:m>
                <a:r>
                  <a:rPr lang="zh-TW" altLang="zh-TW" sz="1800" dirty="0">
                    <a:solidFill>
                      <a:srgbClr val="FF0000"/>
                    </a:solidFill>
                    <a:effectLst/>
                    <a:latin typeface="Times New Roman" panose="02020603050405020304" pitchFamily="18" charset="0"/>
                    <a:ea typeface="標楷體" panose="03000509000000000000" pitchFamily="65" charset="-120"/>
                  </a:rPr>
                  <a:t>將會因保險公司大量出險而下跌損失量</a:t>
                </a:r>
                <a14:m>
                  <m:oMath xmlns:m="http://schemas.openxmlformats.org/officeDocument/2006/math">
                    <m:r>
                      <a:rPr lang="en-US" altLang="zh-TW" sz="1800" i="1">
                        <a:solidFill>
                          <a:srgbClr val="FF0000"/>
                        </a:solidFill>
                        <a:effectLst/>
                        <a:latin typeface="Cambria Math" panose="02040503050406030204" pitchFamily="18" charset="0"/>
                        <a:ea typeface="標楷體" panose="03000509000000000000" pitchFamily="65" charset="-120"/>
                      </a:rPr>
                      <m:t>𝓁</m:t>
                    </m:r>
                  </m:oMath>
                </a14:m>
                <a:r>
                  <a:rPr lang="zh-TW" altLang="zh-TW" sz="1800" dirty="0">
                    <a:solidFill>
                      <a:srgbClr val="FF0000"/>
                    </a:solidFill>
                    <a:effectLst/>
                    <a:latin typeface="Times New Roman" panose="02020603050405020304" pitchFamily="18" charset="0"/>
                    <a:ea typeface="標楷體" panose="03000509000000000000" pitchFamily="65" charset="-120"/>
                  </a:rPr>
                  <a:t>。</a:t>
                </a:r>
                <a:r>
                  <a:rPr lang="zh-TW" altLang="zh-TW" sz="1800" dirty="0">
                    <a:solidFill>
                      <a:srgbClr val="000000"/>
                    </a:solidFill>
                    <a:effectLst/>
                    <a:latin typeface="Times New Roman" panose="02020603050405020304" pitchFamily="18" charset="0"/>
                    <a:ea typeface="標楷體" panose="03000509000000000000" pitchFamily="65" charset="-120"/>
                  </a:rPr>
                  <a:t>所以公司資產價值的隨機過程路徑可表示如下圖：</a:t>
                </a:r>
                <a:endParaRPr lang="en-US" altLang="zh-TW" sz="1800" dirty="0">
                  <a:solidFill>
                    <a:srgbClr val="000000"/>
                  </a:solidFill>
                  <a:effectLst/>
                  <a:latin typeface="Times New Roman" panose="02020603050405020304" pitchFamily="18" charset="0"/>
                  <a:ea typeface="標楷體" panose="03000509000000000000" pitchFamily="65" charset="-120"/>
                </a:endParaRPr>
              </a:p>
              <a:p>
                <a:endParaRPr lang="en-US" altLang="zh-TW" sz="1800" dirty="0">
                  <a:solidFill>
                    <a:srgbClr val="000000"/>
                  </a:solidFill>
                  <a:latin typeface="Times New Roman" panose="02020603050405020304" pitchFamily="18" charset="0"/>
                  <a:ea typeface="標楷體" panose="03000509000000000000" pitchFamily="65" charset="-120"/>
                </a:endParaRPr>
              </a:p>
              <a:p>
                <a:endParaRPr lang="en-US" altLang="zh-TW" sz="1800" dirty="0">
                  <a:solidFill>
                    <a:srgbClr val="000000"/>
                  </a:solidFill>
                  <a:effectLst/>
                  <a:latin typeface="Times New Roman" panose="02020603050405020304" pitchFamily="18" charset="0"/>
                  <a:ea typeface="標楷體" panose="03000509000000000000" pitchFamily="65" charset="-120"/>
                </a:endParaRPr>
              </a:p>
              <a:p>
                <a:endParaRPr lang="en-US" altLang="zh-TW" sz="1800" dirty="0">
                  <a:solidFill>
                    <a:srgbClr val="000000"/>
                  </a:solidFill>
                  <a:latin typeface="Times New Roman" panose="02020603050405020304" pitchFamily="18" charset="0"/>
                  <a:ea typeface="標楷體" panose="03000509000000000000" pitchFamily="65" charset="-120"/>
                </a:endParaRPr>
              </a:p>
              <a:p>
                <a:endParaRPr lang="en-US" altLang="zh-TW" sz="1800" dirty="0">
                  <a:solidFill>
                    <a:srgbClr val="000000"/>
                  </a:solidFill>
                  <a:effectLst/>
                  <a:latin typeface="Times New Roman" panose="02020603050405020304" pitchFamily="18" charset="0"/>
                  <a:ea typeface="標楷體" panose="03000509000000000000" pitchFamily="65" charset="-120"/>
                </a:endParaRPr>
              </a:p>
              <a:p>
                <a:endParaRPr lang="en-US" altLang="zh-TW" sz="1800" dirty="0">
                  <a:solidFill>
                    <a:srgbClr val="000000"/>
                  </a:solidFill>
                  <a:latin typeface="Times New Roman" panose="02020603050405020304" pitchFamily="18" charset="0"/>
                  <a:ea typeface="標楷體" panose="03000509000000000000" pitchFamily="65" charset="-120"/>
                </a:endParaRPr>
              </a:p>
              <a:p>
                <a:pPr marL="0" indent="0">
                  <a:buNone/>
                </a:pPr>
                <a:endParaRPr lang="zh-TW" altLang="zh-TW" sz="1800" dirty="0">
                  <a:effectLst/>
                  <a:latin typeface="Times New Roman" panose="02020603050405020304" pitchFamily="18" charset="0"/>
                  <a:ea typeface="新細明體" panose="02020500000000000000" pitchFamily="18" charset="-120"/>
                </a:endParaRPr>
              </a:p>
              <a:p>
                <a14:m>
                  <m:oMath xmlns:m="http://schemas.openxmlformats.org/officeDocument/2006/math">
                    <m:r>
                      <a:rPr lang="en-US" altLang="zh-TW" sz="1800" i="1" kern="0" smtClea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𝑉</m:t>
                    </m:r>
                  </m:oMath>
                </a14:m>
                <a:r>
                  <a:rPr lang="zh-TW" altLang="zh-TW" sz="1800" kern="0" dirty="0">
                    <a:solidFill>
                      <a:srgbClr val="000000"/>
                    </a:solidFill>
                    <a:effectLst/>
                    <a:ea typeface="標楷體" panose="03000509000000000000" pitchFamily="65" charset="-120"/>
                    <a:cs typeface="Times New Roman" panose="02020603050405020304" pitchFamily="18" charset="0"/>
                  </a:rPr>
                  <a:t>代表公司價值，</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𝓁</m:t>
                    </m:r>
                  </m:oMath>
                </a14:m>
                <a:r>
                  <a:rPr lang="zh-TW" altLang="zh-TW" sz="1800" kern="0" dirty="0">
                    <a:solidFill>
                      <a:srgbClr val="000000"/>
                    </a:solidFill>
                    <a:effectLst/>
                    <a:ea typeface="標楷體" panose="03000509000000000000" pitchFamily="65" charset="-120"/>
                    <a:cs typeface="Times New Roman" panose="02020603050405020304" pitchFamily="18" charset="0"/>
                  </a:rPr>
                  <a:t>代表發生巨災事件後的</a:t>
                </a:r>
                <a:r>
                  <a:rPr lang="zh-TW" altLang="zh-TW" sz="1800" kern="0" dirty="0">
                    <a:solidFill>
                      <a:srgbClr val="FF0000"/>
                    </a:solidFill>
                    <a:effectLst/>
                    <a:ea typeface="標楷體" panose="03000509000000000000" pitchFamily="65" charset="-120"/>
                    <a:cs typeface="Times New Roman" panose="02020603050405020304" pitchFamily="18" charset="0"/>
                  </a:rPr>
                  <a:t>損失量且其大小服從</a:t>
                </a:r>
                <a:r>
                  <a:rPr lang="en-US" altLang="zh-TW" sz="1800" kern="0" dirty="0">
                    <a:solidFill>
                      <a:srgbClr val="FF0000"/>
                    </a:solidFill>
                    <a:effectLst/>
                    <a:latin typeface="Times New Roman" panose="02020603050405020304" pitchFamily="18" charset="0"/>
                    <a:ea typeface="標楷體" panose="03000509000000000000" pitchFamily="65" charset="-120"/>
                  </a:rPr>
                  <a:t>Zeta Distribution</a:t>
                </a:r>
              </a:p>
              <a:p>
                <a:r>
                  <a:rPr lang="zh-TW" altLang="zh-TW" sz="1800" dirty="0">
                    <a:solidFill>
                      <a:srgbClr val="000000"/>
                    </a:solidFill>
                    <a:effectLst/>
                    <a:latin typeface="Times New Roman" panose="02020603050405020304" pitchFamily="18" charset="0"/>
                    <a:ea typeface="標楷體" panose="03000509000000000000" pitchFamily="65" charset="-120"/>
                  </a:rPr>
                  <a:t>將公司的資產價值以隨機過程方程式表示如下：</a:t>
                </a:r>
                <a:endParaRPr lang="en-US" altLang="zh-TW" sz="1800" dirty="0">
                  <a:solidFill>
                    <a:srgbClr val="000000"/>
                  </a:solidFill>
                  <a:effectLst/>
                  <a:latin typeface="Times New Roman" panose="02020603050405020304" pitchFamily="18" charset="0"/>
                  <a:ea typeface="標楷體" panose="03000509000000000000" pitchFamily="65" charset="-120"/>
                </a:endParaRPr>
              </a:p>
              <a:p>
                <a:endParaRPr lang="en-US" altLang="zh-TW" sz="1800" dirty="0">
                  <a:solidFill>
                    <a:srgbClr val="000000"/>
                  </a:solidFill>
                  <a:latin typeface="Times New Roman" panose="02020603050405020304" pitchFamily="18" charset="0"/>
                  <a:ea typeface="標楷體" panose="03000509000000000000" pitchFamily="65" charset="-120"/>
                </a:endParaRPr>
              </a:p>
              <a:p>
                <a:endParaRPr lang="en-US" altLang="zh-TW" sz="1800" dirty="0">
                  <a:solidFill>
                    <a:srgbClr val="000000"/>
                  </a:solidFill>
                  <a:effectLst/>
                  <a:latin typeface="Times New Roman" panose="02020603050405020304" pitchFamily="18" charset="0"/>
                  <a:ea typeface="標楷體" panose="03000509000000000000" pitchFamily="65" charset="-120"/>
                </a:endParaRPr>
              </a:p>
              <a:p>
                <a14:m>
                  <m:oMath xmlns:m="http://schemas.openxmlformats.org/officeDocument/2006/math">
                    <m:sSub>
                      <m:sSubPr>
                        <m:ctrlPr>
                          <a:rPr lang="zh-TW" altLang="zh-TW" sz="1200" i="1" smtClean="0">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𝓁</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𝑡𝑖</m:t>
                        </m:r>
                      </m:sub>
                    </m:sSub>
                  </m:oMath>
                </a14:m>
                <a:r>
                  <a:rPr lang="zh-TW" altLang="zh-TW" sz="1800" kern="0" dirty="0">
                    <a:solidFill>
                      <a:srgbClr val="000000"/>
                    </a:solidFill>
                    <a:effectLst/>
                    <a:ea typeface="標楷體" panose="03000509000000000000" pitchFamily="65" charset="-120"/>
                    <a:cs typeface="Times New Roman" panose="02020603050405020304" pitchFamily="18" charset="0"/>
                  </a:rPr>
                  <a:t>表示在</a:t>
                </a:r>
                <a14:m>
                  <m:oMath xmlns:m="http://schemas.openxmlformats.org/officeDocument/2006/math">
                    <m:r>
                      <a:rPr lang="zh-TW"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時間</m:t>
                    </m:r>
                    <m:sSub>
                      <m:sSubPr>
                        <m:ctrlPr>
                          <a:rPr lang="zh-TW" altLang="zh-TW" sz="1800"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sub>
                    </m:sSub>
                  </m:oMath>
                </a14:m>
                <a:r>
                  <a:rPr lang="zh-TW" altLang="zh-TW" sz="1800" kern="0" dirty="0">
                    <a:solidFill>
                      <a:srgbClr val="000000"/>
                    </a:solidFill>
                    <a:effectLst/>
                    <a:ea typeface="標楷體" panose="03000509000000000000" pitchFamily="65" charset="-120"/>
                    <a:cs typeface="Times New Roman" panose="02020603050405020304" pitchFamily="18" charset="0"/>
                  </a:rPr>
                  <a:t>時發生的巨災損失量</a:t>
                </a:r>
                <a:endParaRPr lang="en-US" altLang="zh-TW" sz="1800" kern="0" dirty="0">
                  <a:solidFill>
                    <a:srgbClr val="000000"/>
                  </a:solidFill>
                  <a:effectLst/>
                  <a:ea typeface="標楷體" panose="03000509000000000000" pitchFamily="65" charset="-120"/>
                  <a:cs typeface="Times New Roman" panose="02020603050405020304" pitchFamily="18" charset="0"/>
                </a:endParaRPr>
              </a:p>
              <a:p>
                <a14:m>
                  <m:oMath xmlns:m="http://schemas.openxmlformats.org/officeDocument/2006/math">
                    <m:sSub>
                      <m:sSubPr>
                        <m:ctrlPr>
                          <a:rPr lang="zh-TW" altLang="zh-TW" sz="1200" i="1" smtClean="0">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𝜇</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𝑁</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d>
                      <m:dPr>
                        <m:begChr m:val="["/>
                        <m:endChr m:val="]"/>
                        <m:ctrlPr>
                          <a:rPr lang="zh-TW" altLang="zh-TW" sz="1200" i="1">
                            <a:solidFill>
                              <a:srgbClr val="000000"/>
                            </a:solidFill>
                            <a:effectLst/>
                            <a:latin typeface="Cambria Math" panose="02040503050406030204" pitchFamily="18" charset="0"/>
                            <a:ea typeface="Cambria Math" panose="02040503050406030204" pitchFamily="18" charset="0"/>
                          </a:rPr>
                        </m:ctrlPr>
                      </m:d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𝜇</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sSup>
                          <m:sSupPr>
                            <m:ctrlPr>
                              <a:rPr lang="zh-TW" altLang="zh-TW" sz="1200" i="1">
                                <a:solidFill>
                                  <a:srgbClr val="000000"/>
                                </a:solidFill>
                                <a:effectLst/>
                                <a:latin typeface="Cambria Math" panose="02040503050406030204" pitchFamily="18" charset="0"/>
                                <a:ea typeface="Cambria Math" panose="02040503050406030204" pitchFamily="18" charset="0"/>
                              </a:rPr>
                            </m:ctrlPr>
                          </m:sSup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𝜎</m:t>
                            </m:r>
                          </m:e>
                          <m:sup>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2</m:t>
                            </m:r>
                          </m:sup>
                        </m:sSup>
                      </m:e>
                    </m:d>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200"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 ,</m:t>
                    </m:r>
                    <m:sSup>
                      <m:sSupPr>
                        <m:ctrlPr>
                          <a:rPr lang="zh-TW" altLang="zh-TW" sz="1200" i="1">
                            <a:solidFill>
                              <a:srgbClr val="000000"/>
                            </a:solidFill>
                            <a:effectLst/>
                            <a:latin typeface="Cambria Math" panose="02040503050406030204" pitchFamily="18" charset="0"/>
                            <a:ea typeface="Cambria Math" panose="02040503050406030204" pitchFamily="18" charset="0"/>
                          </a:rPr>
                        </m:ctrlPr>
                      </m:sSup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𝜎</m:t>
                        </m:r>
                      </m:e>
                      <m:sup>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2</m:t>
                        </m:r>
                      </m:sup>
                    </m:sSup>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sz="1200"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sub>
                    </m:s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zh-TW" sz="1800" kern="0" dirty="0">
                    <a:solidFill>
                      <a:srgbClr val="000000"/>
                    </a:solidFill>
                    <a:effectLst/>
                    <a:ea typeface="標楷體" panose="03000509000000000000" pitchFamily="65" charset="-120"/>
                    <a:cs typeface="Times New Roman" panose="02020603050405020304" pitchFamily="18" charset="0"/>
                  </a:rPr>
                  <a:t>代表從</a:t>
                </a:r>
                <a14:m>
                  <m:oMath xmlns:m="http://schemas.openxmlformats.org/officeDocument/2006/math">
                    <m:sSub>
                      <m:sSubPr>
                        <m:ctrlPr>
                          <a:rPr lang="zh-TW" altLang="zh-TW" sz="1800"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−1</m:t>
                        </m:r>
                      </m:sub>
                    </m:sSub>
                  </m:oMath>
                </a14:m>
                <a:r>
                  <a:rPr lang="zh-TW" altLang="zh-TW" sz="1800" kern="0" dirty="0">
                    <a:solidFill>
                      <a:srgbClr val="000000"/>
                    </a:solidFill>
                    <a:effectLst/>
                    <a:ea typeface="標楷體" panose="03000509000000000000" pitchFamily="65" charset="-120"/>
                    <a:cs typeface="Times New Roman" panose="02020603050405020304" pitchFamily="18" charset="0"/>
                  </a:rPr>
                  <a:t>至</a:t>
                </a:r>
                <a14:m>
                  <m:oMath xmlns:m="http://schemas.openxmlformats.org/officeDocument/2006/math">
                    <m:sSub>
                      <m:sSubPr>
                        <m:ctrlPr>
                          <a:rPr lang="zh-TW" altLang="zh-TW" sz="1800"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𝑖</m:t>
                        </m:r>
                      </m:sub>
                    </m:sSub>
                  </m:oMath>
                </a14:m>
                <a:r>
                  <a:rPr lang="zh-TW" altLang="zh-TW" sz="1800" kern="0" dirty="0">
                    <a:solidFill>
                      <a:srgbClr val="000000"/>
                    </a:solidFill>
                    <a:effectLst/>
                    <a:ea typeface="標楷體" panose="03000509000000000000" pitchFamily="65" charset="-120"/>
                    <a:cs typeface="Times New Roman" panose="02020603050405020304" pitchFamily="18" charset="0"/>
                  </a:rPr>
                  <a:t>時公司資產價值服從幾何布朗運動下的變化</a:t>
                </a:r>
                <a:endParaRPr lang="en-US" altLang="zh-TW" sz="1800" kern="0" dirty="0">
                  <a:solidFill>
                    <a:srgbClr val="000000"/>
                  </a:solidFill>
                  <a:effectLst/>
                  <a:ea typeface="標楷體" panose="03000509000000000000" pitchFamily="65" charset="-120"/>
                  <a:cs typeface="Times New Roman" panose="02020603050405020304" pitchFamily="18" charset="0"/>
                </a:endParaRPr>
              </a:p>
              <a:p>
                <a:endParaRPr lang="zh-TW" altLang="zh-TW" sz="1800" dirty="0">
                  <a:effectLst/>
                  <a:latin typeface="Times New Roman" panose="02020603050405020304" pitchFamily="18" charset="0"/>
                  <a:ea typeface="新細明體" panose="02020500000000000000" pitchFamily="18" charset="-120"/>
                </a:endParaRPr>
              </a:p>
              <a:p>
                <a:endParaRPr lang="zh-TW" altLang="en-US" dirty="0"/>
              </a:p>
            </p:txBody>
          </p:sp>
        </mc:Choice>
        <mc:Fallback xmlns="">
          <p:sp>
            <p:nvSpPr>
              <p:cNvPr id="3" name="內容版面配置區 2">
                <a:extLst>
                  <a:ext uri="{FF2B5EF4-FFF2-40B4-BE49-F238E27FC236}">
                    <a16:creationId xmlns:a16="http://schemas.microsoft.com/office/drawing/2014/main" id="{FE661E2B-7A79-10BD-5057-A88BF7E13C3A}"/>
                  </a:ext>
                </a:extLst>
              </p:cNvPr>
              <p:cNvSpPr>
                <a:spLocks noGrp="1" noRot="1" noChangeAspect="1" noMove="1" noResize="1" noEditPoints="1" noAdjustHandles="1" noChangeArrowheads="1" noChangeShapeType="1" noTextEdit="1"/>
              </p:cNvSpPr>
              <p:nvPr>
                <p:ph idx="1"/>
              </p:nvPr>
            </p:nvSpPr>
            <p:spPr>
              <a:xfrm>
                <a:off x="838200" y="781236"/>
                <a:ext cx="10515600" cy="5939160"/>
              </a:xfrm>
              <a:blipFill>
                <a:blip r:embed="rId2"/>
                <a:stretch>
                  <a:fillRect l="-406" t="-821" r="-464"/>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9E638733-8865-DBB0-FBF3-F9DB77297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527" y="1302812"/>
            <a:ext cx="5536602" cy="2469409"/>
          </a:xfrm>
          <a:prstGeom prst="rect">
            <a:avLst/>
          </a:prstGeom>
        </p:spPr>
      </p:pic>
      <p:pic>
        <p:nvPicPr>
          <p:cNvPr id="6" name="圖片 5">
            <a:extLst>
              <a:ext uri="{FF2B5EF4-FFF2-40B4-BE49-F238E27FC236}">
                <a16:creationId xmlns:a16="http://schemas.microsoft.com/office/drawing/2014/main" id="{4251EABA-2978-6149-CC66-83E1C3DF009D}"/>
              </a:ext>
            </a:extLst>
          </p:cNvPr>
          <p:cNvPicPr>
            <a:picLocks noChangeAspect="1"/>
          </p:cNvPicPr>
          <p:nvPr/>
        </p:nvPicPr>
        <p:blipFill>
          <a:blip r:embed="rId4"/>
          <a:stretch>
            <a:fillRect/>
          </a:stretch>
        </p:blipFill>
        <p:spPr>
          <a:xfrm>
            <a:off x="1464816" y="4607510"/>
            <a:ext cx="9081856" cy="599242"/>
          </a:xfrm>
          <a:prstGeom prst="rect">
            <a:avLst/>
          </a:prstGeom>
        </p:spPr>
      </p:pic>
    </p:spTree>
    <p:extLst>
      <p:ext uri="{BB962C8B-B14F-4D97-AF65-F5344CB8AC3E}">
        <p14:creationId xmlns:p14="http://schemas.microsoft.com/office/powerpoint/2010/main" val="45823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BF980B0-BD0B-BB04-06C8-BE2846737A50}"/>
                  </a:ext>
                </a:extLst>
              </p:cNvPr>
              <p:cNvSpPr>
                <a:spLocks noGrp="1"/>
              </p:cNvSpPr>
              <p:nvPr>
                <p:ph idx="1"/>
              </p:nvPr>
            </p:nvSpPr>
            <p:spPr>
              <a:xfrm>
                <a:off x="838200" y="443883"/>
                <a:ext cx="10515600" cy="5733080"/>
              </a:xfrm>
            </p:spPr>
            <p:txBody>
              <a:bodyPr/>
              <a:lstStyle/>
              <a:p>
                <a:r>
                  <a:rPr lang="zh-TW" altLang="zh-TW" sz="1800" kern="0" dirty="0">
                    <a:solidFill>
                      <a:srgbClr val="000000"/>
                    </a:solidFill>
                    <a:effectLst/>
                    <a:ea typeface="標楷體" panose="03000509000000000000" pitchFamily="65" charset="-120"/>
                    <a:cs typeface="Times New Roman" panose="02020603050405020304" pitchFamily="18" charset="0"/>
                  </a:rPr>
                  <a:t>可以發現，在離散時間的數值模型下，要觀察第</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𝑘</m:t>
                    </m:r>
                  </m:oMath>
                </a14:m>
                <a:r>
                  <a:rPr lang="zh-TW" altLang="zh-TW" sz="1800" kern="0" dirty="0">
                    <a:solidFill>
                      <a:srgbClr val="000000"/>
                    </a:solidFill>
                    <a:effectLst/>
                    <a:ea typeface="標楷體" panose="03000509000000000000" pitchFamily="65" charset="-120"/>
                    <a:cs typeface="Times New Roman" panose="02020603050405020304" pitchFamily="18" charset="0"/>
                  </a:rPr>
                  <a:t>期的公司資產價值</a:t>
                </a:r>
                <a14:m>
                  <m:oMath xmlns:m="http://schemas.openxmlformats.org/officeDocument/2006/math">
                    <m:sSub>
                      <m:sSubPr>
                        <m:ctrlPr>
                          <a:rPr lang="zh-TW" altLang="zh-TW"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𝑘</m:t>
                        </m:r>
                      </m:sub>
                    </m:sSub>
                  </m:oMath>
                </a14:m>
                <a:r>
                  <a:rPr lang="zh-TW" altLang="zh-TW" sz="1800" kern="0" dirty="0">
                    <a:solidFill>
                      <a:srgbClr val="000000"/>
                    </a:solidFill>
                    <a:effectLst/>
                    <a:ea typeface="標楷體" panose="03000509000000000000" pitchFamily="65" charset="-120"/>
                    <a:cs typeface="Times New Roman" panose="02020603050405020304" pitchFamily="18" charset="0"/>
                  </a:rPr>
                  <a:t>時，並</a:t>
                </a:r>
                <a:r>
                  <a:rPr lang="zh-TW" altLang="zh-TW" sz="1800" kern="0" dirty="0">
                    <a:solidFill>
                      <a:srgbClr val="FF0000"/>
                    </a:solidFill>
                    <a:effectLst/>
                    <a:ea typeface="標楷體" panose="03000509000000000000" pitchFamily="65" charset="-120"/>
                    <a:cs typeface="Times New Roman" panose="02020603050405020304" pitchFamily="18" charset="0"/>
                  </a:rPr>
                  <a:t>無法藉由累加每期巨災損失量而求得</a:t>
                </a:r>
                <a:r>
                  <a:rPr lang="zh-TW" altLang="zh-TW" sz="1800" kern="0" dirty="0">
                    <a:solidFill>
                      <a:srgbClr val="000000"/>
                    </a:solidFill>
                    <a:effectLst/>
                    <a:ea typeface="標楷體" panose="03000509000000000000" pitchFamily="65" charset="-120"/>
                    <a:cs typeface="Times New Roman" panose="02020603050405020304" pitchFamily="18" charset="0"/>
                  </a:rPr>
                  <a:t>，而是必須每期同時考慮服從幾何布朗運動的公司資產價值變化及每期巨災損失量才可推導出來。</a:t>
                </a:r>
                <a:endParaRPr lang="en-US" altLang="zh-TW" sz="1800" kern="0" dirty="0">
                  <a:solidFill>
                    <a:srgbClr val="000000"/>
                  </a:solidFill>
                  <a:effectLst/>
                  <a:ea typeface="標楷體" panose="03000509000000000000" pitchFamily="65" charset="-120"/>
                  <a:cs typeface="Times New Roman" panose="02020603050405020304" pitchFamily="18" charset="0"/>
                </a:endParaRPr>
              </a:p>
              <a:p>
                <a:r>
                  <a:rPr lang="zh-TW" altLang="zh-TW" sz="1800" kern="0" dirty="0">
                    <a:solidFill>
                      <a:srgbClr val="000000"/>
                    </a:solidFill>
                    <a:effectLst/>
                    <a:ea typeface="標楷體" panose="03000509000000000000" pitchFamily="65" charset="-120"/>
                    <a:cs typeface="Times New Roman" panose="02020603050405020304" pitchFamily="18" charset="0"/>
                  </a:rPr>
                  <a:t>而在風險</a:t>
                </a:r>
                <a:r>
                  <a:rPr lang="zh-TW" altLang="en-US" sz="1800" kern="0" dirty="0">
                    <a:solidFill>
                      <a:srgbClr val="000000"/>
                    </a:solidFill>
                    <a:ea typeface="標楷體" panose="03000509000000000000" pitchFamily="65" charset="-120"/>
                    <a:cs typeface="Times New Roman" panose="02020603050405020304" pitchFamily="18" charset="0"/>
                  </a:rPr>
                  <a:t>中立</a:t>
                </a:r>
                <a:r>
                  <a:rPr lang="zh-TW" altLang="zh-TW" sz="1800" kern="0" dirty="0">
                    <a:solidFill>
                      <a:srgbClr val="000000"/>
                    </a:solidFill>
                    <a:effectLst/>
                    <a:ea typeface="標楷體" panose="03000509000000000000" pitchFamily="65" charset="-120"/>
                    <a:cs typeface="Times New Roman" panose="02020603050405020304" pitchFamily="18" charset="0"/>
                  </a:rPr>
                  <a:t>的測度下，公司資產每期的期望報酬率只能賺取無風險利率</a:t>
                </a:r>
                <a:endParaRPr lang="en-US" altLang="zh-TW" sz="1800" kern="0" dirty="0">
                  <a:solidFill>
                    <a:srgbClr val="000000"/>
                  </a:solidFill>
                  <a:effectLst/>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en-US" altLang="zh-TW" sz="1800" kern="0" dirty="0">
                  <a:solidFill>
                    <a:srgbClr val="000000"/>
                  </a:solidFill>
                  <a:ea typeface="標楷體" panose="03000509000000000000" pitchFamily="65" charset="-120"/>
                  <a:cs typeface="Times New Roman" panose="02020603050405020304" pitchFamily="18" charset="0"/>
                </a:endParaRPr>
              </a:p>
              <a:p>
                <a:r>
                  <a:rPr lang="zh-TW" altLang="zh-TW" sz="1800" kern="0" dirty="0">
                    <a:solidFill>
                      <a:srgbClr val="000000"/>
                    </a:solidFill>
                    <a:effectLst/>
                    <a:ea typeface="標楷體" panose="03000509000000000000" pitchFamily="65" charset="-120"/>
                    <a:cs typeface="Times New Roman" panose="02020603050405020304" pitchFamily="18" charset="0"/>
                  </a:rPr>
                  <a:t>可藉由上述等式求取</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𝜇</m:t>
                    </m:r>
                  </m:oMath>
                </a14:m>
                <a:r>
                  <a:rPr lang="zh-TW" altLang="zh-TW" sz="1800" kern="0" dirty="0">
                    <a:solidFill>
                      <a:srgbClr val="000000"/>
                    </a:solidFill>
                    <a:effectLst/>
                    <a:ea typeface="標楷體" panose="03000509000000000000" pitchFamily="65" charset="-120"/>
                    <a:cs typeface="Times New Roman" panose="02020603050405020304" pitchFamily="18" charset="0"/>
                  </a:rPr>
                  <a:t>，進一步建構</a:t>
                </a:r>
                <a:r>
                  <a:rPr lang="en-US" altLang="zh-TW" sz="1800" kern="0" dirty="0">
                    <a:solidFill>
                      <a:srgbClr val="000000"/>
                    </a:solidFill>
                    <a:effectLst/>
                    <a:latin typeface="Times New Roman Uni"/>
                    <a:ea typeface="標楷體" panose="03000509000000000000" pitchFamily="65" charset="-120"/>
                  </a:rPr>
                  <a:t>diffusion phases</a:t>
                </a:r>
                <a:r>
                  <a:rPr lang="en-US" altLang="zh-TW" sz="1800" kern="0" dirty="0">
                    <a:solidFill>
                      <a:srgbClr val="000000"/>
                    </a:solidFill>
                    <a:effectLst/>
                    <a:latin typeface="標楷體" panose="03000509000000000000" pitchFamily="65" charset="-120"/>
                    <a:cs typeface="Times New Roman" panose="02020603050405020304" pitchFamily="18" charset="0"/>
                  </a:rPr>
                  <a:t> </a:t>
                </a:r>
                <a:r>
                  <a:rPr lang="zh-TW" altLang="zh-TW" sz="1800" kern="0" dirty="0">
                    <a:solidFill>
                      <a:srgbClr val="000000"/>
                    </a:solidFill>
                    <a:effectLst/>
                    <a:ea typeface="標楷體" panose="03000509000000000000" pitchFamily="65" charset="-120"/>
                    <a:cs typeface="Times New Roman" panose="02020603050405020304" pitchFamily="18" charset="0"/>
                  </a:rPr>
                  <a:t>，其中</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𝜆</m:t>
                    </m:r>
                  </m:oMath>
                </a14:m>
                <a:r>
                  <a:rPr lang="zh-TW" altLang="zh-TW" sz="1800" kern="0" dirty="0">
                    <a:solidFill>
                      <a:srgbClr val="000000"/>
                    </a:solidFill>
                    <a:effectLst/>
                    <a:ea typeface="標楷體" panose="03000509000000000000" pitchFamily="65" charset="-120"/>
                    <a:cs typeface="Times New Roman" panose="02020603050405020304" pitchFamily="18" charset="0"/>
                  </a:rPr>
                  <a:t>為巨災的強度</a:t>
                </a:r>
                <a:r>
                  <a:rPr lang="en-US" altLang="zh-TW" sz="1800" kern="0" dirty="0">
                    <a:solidFill>
                      <a:srgbClr val="000000"/>
                    </a:solidFill>
                    <a:effectLst/>
                    <a:latin typeface="Times New Roman Uni"/>
                    <a:ea typeface="標楷體" panose="03000509000000000000" pitchFamily="65" charset="-120"/>
                  </a:rPr>
                  <a:t>(intensity)</a:t>
                </a:r>
                <a:endParaRPr lang="en-US" altLang="zh-TW" sz="1800" kern="0" dirty="0">
                  <a:solidFill>
                    <a:srgbClr val="000000"/>
                  </a:solidFill>
                  <a:ea typeface="標楷體" panose="03000509000000000000" pitchFamily="65" charset="-120"/>
                  <a:cs typeface="Times New Roman" panose="02020603050405020304" pitchFamily="18" charset="0"/>
                </a:endParaRPr>
              </a:p>
              <a:p>
                <a:endParaRPr lang="zh-TW" altLang="en-US" dirty="0"/>
              </a:p>
            </p:txBody>
          </p:sp>
        </mc:Choice>
        <mc:Fallback xmlns="">
          <p:sp>
            <p:nvSpPr>
              <p:cNvPr id="3" name="內容版面配置區 2">
                <a:extLst>
                  <a:ext uri="{FF2B5EF4-FFF2-40B4-BE49-F238E27FC236}">
                    <a16:creationId xmlns:a16="http://schemas.microsoft.com/office/drawing/2014/main" id="{8BF980B0-BD0B-BB04-06C8-BE2846737A50}"/>
                  </a:ext>
                </a:extLst>
              </p:cNvPr>
              <p:cNvSpPr>
                <a:spLocks noGrp="1" noRot="1" noChangeAspect="1" noMove="1" noResize="1" noEditPoints="1" noAdjustHandles="1" noChangeArrowheads="1" noChangeShapeType="1" noTextEdit="1"/>
              </p:cNvSpPr>
              <p:nvPr>
                <p:ph idx="1"/>
              </p:nvPr>
            </p:nvSpPr>
            <p:spPr>
              <a:xfrm>
                <a:off x="838200" y="443883"/>
                <a:ext cx="10515600" cy="5733080"/>
              </a:xfrm>
              <a:blipFill>
                <a:blip r:embed="rId3"/>
                <a:stretch>
                  <a:fillRect l="-406"/>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62CC927A-BD18-A809-0208-B904B4763CC2}"/>
              </a:ext>
            </a:extLst>
          </p:cNvPr>
          <p:cNvPicPr>
            <a:picLocks noChangeAspect="1"/>
          </p:cNvPicPr>
          <p:nvPr/>
        </p:nvPicPr>
        <p:blipFill>
          <a:blip r:embed="rId4"/>
          <a:stretch>
            <a:fillRect/>
          </a:stretch>
        </p:blipFill>
        <p:spPr>
          <a:xfrm>
            <a:off x="1444248" y="1840290"/>
            <a:ext cx="9156046" cy="1436917"/>
          </a:xfrm>
          <a:prstGeom prst="rect">
            <a:avLst/>
          </a:prstGeom>
        </p:spPr>
      </p:pic>
      <p:pic>
        <p:nvPicPr>
          <p:cNvPr id="10" name="圖片 9">
            <a:extLst>
              <a:ext uri="{FF2B5EF4-FFF2-40B4-BE49-F238E27FC236}">
                <a16:creationId xmlns:a16="http://schemas.microsoft.com/office/drawing/2014/main" id="{EEC2E1A3-24B0-2465-0472-554314632376}"/>
              </a:ext>
            </a:extLst>
          </p:cNvPr>
          <p:cNvPicPr>
            <a:picLocks noChangeAspect="1"/>
          </p:cNvPicPr>
          <p:nvPr/>
        </p:nvPicPr>
        <p:blipFill>
          <a:blip r:embed="rId5"/>
          <a:stretch>
            <a:fillRect/>
          </a:stretch>
        </p:blipFill>
        <p:spPr>
          <a:xfrm>
            <a:off x="-2086252" y="3789812"/>
            <a:ext cx="9437319" cy="732134"/>
          </a:xfrm>
          <a:prstGeom prst="rect">
            <a:avLst/>
          </a:prstGeom>
        </p:spPr>
      </p:pic>
      <p:pic>
        <p:nvPicPr>
          <p:cNvPr id="62" name="圖片 61">
            <a:extLst>
              <a:ext uri="{FF2B5EF4-FFF2-40B4-BE49-F238E27FC236}">
                <a16:creationId xmlns:a16="http://schemas.microsoft.com/office/drawing/2014/main" id="{64160E50-9FB2-BD03-D771-3FBA17B74676}"/>
              </a:ext>
            </a:extLst>
          </p:cNvPr>
          <p:cNvPicPr>
            <a:picLocks noChangeAspect="1"/>
          </p:cNvPicPr>
          <p:nvPr/>
        </p:nvPicPr>
        <p:blipFill>
          <a:blip r:embed="rId6"/>
          <a:stretch>
            <a:fillRect/>
          </a:stretch>
        </p:blipFill>
        <p:spPr>
          <a:xfrm>
            <a:off x="2519362" y="2748569"/>
            <a:ext cx="7153275" cy="1057275"/>
          </a:xfrm>
          <a:prstGeom prst="rect">
            <a:avLst/>
          </a:prstGeom>
        </p:spPr>
      </p:pic>
    </p:spTree>
    <p:extLst>
      <p:ext uri="{BB962C8B-B14F-4D97-AF65-F5344CB8AC3E}">
        <p14:creationId xmlns:p14="http://schemas.microsoft.com/office/powerpoint/2010/main" val="243227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945807-896B-D948-0833-8903BA6F3584}"/>
              </a:ext>
            </a:extLst>
          </p:cNvPr>
          <p:cNvSpPr>
            <a:spLocks noGrp="1"/>
          </p:cNvSpPr>
          <p:nvPr>
            <p:ph type="title"/>
          </p:nvPr>
        </p:nvSpPr>
        <p:spPr>
          <a:xfrm>
            <a:off x="838200" y="347196"/>
            <a:ext cx="10515600" cy="1325563"/>
          </a:xfrm>
        </p:spPr>
        <p:txBody>
          <a:bodyPr>
            <a:normAutofit/>
          </a:bodyPr>
          <a:lstStyle/>
          <a:p>
            <a:r>
              <a:rPr lang="en-US" altLang="zh-TW" sz="2400" dirty="0">
                <a:latin typeface="+mn-ea"/>
                <a:ea typeface="+mn-ea"/>
              </a:rPr>
              <a:t>3.2.4</a:t>
            </a:r>
            <a:r>
              <a:rPr lang="en-US" altLang="zh-TW" sz="2400" dirty="0">
                <a:solidFill>
                  <a:srgbClr val="000000"/>
                </a:solidFill>
                <a:effectLst/>
                <a:latin typeface="+mn-ea"/>
                <a:ea typeface="+mn-ea"/>
              </a:rPr>
              <a:t>Zeta Distribution </a:t>
            </a:r>
            <a:r>
              <a:rPr lang="zh-TW" altLang="zh-TW" sz="2400" dirty="0">
                <a:solidFill>
                  <a:srgbClr val="000000"/>
                </a:solidFill>
                <a:effectLst/>
                <a:latin typeface="+mn-ea"/>
                <a:ea typeface="+mn-ea"/>
              </a:rPr>
              <a:t>的參數估計</a:t>
            </a:r>
            <a:endParaRPr lang="zh-TW" altLang="en-US" sz="2400" dirty="0">
              <a:latin typeface="+mn-ea"/>
              <a:ea typeface="+mn-ea"/>
            </a:endParaRPr>
          </a:p>
        </p:txBody>
      </p:sp>
      <p:sp>
        <p:nvSpPr>
          <p:cNvPr id="3" name="內容版面配置區 2">
            <a:extLst>
              <a:ext uri="{FF2B5EF4-FFF2-40B4-BE49-F238E27FC236}">
                <a16:creationId xmlns:a16="http://schemas.microsoft.com/office/drawing/2014/main" id="{F6A6A584-C951-05C1-A738-D3AE02647822}"/>
              </a:ext>
            </a:extLst>
          </p:cNvPr>
          <p:cNvSpPr>
            <a:spLocks noGrp="1"/>
          </p:cNvSpPr>
          <p:nvPr>
            <p:ph idx="1"/>
          </p:nvPr>
        </p:nvSpPr>
        <p:spPr/>
        <p:txBody>
          <a:bodyPr/>
          <a:lstStyle/>
          <a:p>
            <a:r>
              <a:rPr lang="zh-TW" altLang="zh-TW" sz="2000" kern="0" dirty="0">
                <a:solidFill>
                  <a:srgbClr val="000000"/>
                </a:solidFill>
                <a:effectLst/>
                <a:latin typeface="+mn-ea"/>
                <a:cs typeface="Times New Roman" panose="02020603050405020304" pitchFamily="18" charset="0"/>
              </a:rPr>
              <a:t>過去文獻在描述巨災的損失分配時，都以連續型的分配為主，如</a:t>
            </a:r>
            <a:r>
              <a:rPr lang="en-US" altLang="zh-TW" sz="2000" kern="0" dirty="0">
                <a:solidFill>
                  <a:srgbClr val="FF0000"/>
                </a:solidFill>
                <a:effectLst/>
                <a:latin typeface="+mn-ea"/>
              </a:rPr>
              <a:t>Exponential</a:t>
            </a:r>
            <a:r>
              <a:rPr lang="zh-TW" altLang="zh-TW" sz="2000" kern="0" dirty="0">
                <a:solidFill>
                  <a:srgbClr val="FF0000"/>
                </a:solidFill>
                <a:effectLst/>
                <a:latin typeface="+mn-ea"/>
                <a:cs typeface="Times New Roman" panose="02020603050405020304" pitchFamily="18" charset="0"/>
              </a:rPr>
              <a:t>、</a:t>
            </a:r>
            <a:r>
              <a:rPr lang="en-US" altLang="zh-TW" sz="2000" kern="0" dirty="0">
                <a:solidFill>
                  <a:srgbClr val="FF0000"/>
                </a:solidFill>
                <a:effectLst/>
                <a:latin typeface="+mn-ea"/>
              </a:rPr>
              <a:t>Pareto</a:t>
            </a:r>
            <a:r>
              <a:rPr lang="zh-TW" altLang="zh-TW" sz="2000" kern="0" dirty="0">
                <a:solidFill>
                  <a:srgbClr val="FF0000"/>
                </a:solidFill>
                <a:effectLst/>
                <a:latin typeface="+mn-ea"/>
                <a:cs typeface="Times New Roman" panose="02020603050405020304" pitchFamily="18" charset="0"/>
              </a:rPr>
              <a:t>、</a:t>
            </a:r>
            <a:r>
              <a:rPr lang="en-US" altLang="zh-TW" sz="2000" kern="0" dirty="0">
                <a:solidFill>
                  <a:srgbClr val="FF0000"/>
                </a:solidFill>
                <a:effectLst/>
                <a:latin typeface="+mn-ea"/>
              </a:rPr>
              <a:t>Lognormal</a:t>
            </a:r>
          </a:p>
          <a:p>
            <a:r>
              <a:rPr lang="zh-TW" altLang="zh-TW" sz="2000" kern="0" dirty="0">
                <a:solidFill>
                  <a:srgbClr val="000000"/>
                </a:solidFill>
                <a:effectLst/>
                <a:latin typeface="+mn-ea"/>
                <a:cs typeface="Times New Roman" panose="02020603050405020304" pitchFamily="18" charset="0"/>
              </a:rPr>
              <a:t>其中這些分配大多有</a:t>
            </a:r>
            <a:r>
              <a:rPr lang="zh-TW" altLang="zh-TW" sz="2000" kern="0" dirty="0">
                <a:solidFill>
                  <a:srgbClr val="FF0000"/>
                </a:solidFill>
                <a:effectLst/>
                <a:latin typeface="+mn-ea"/>
                <a:cs typeface="Times New Roman" panose="02020603050405020304" pitchFamily="18" charset="0"/>
              </a:rPr>
              <a:t>厚尾</a:t>
            </a:r>
            <a:r>
              <a:rPr lang="zh-TW" altLang="zh-TW" sz="2000" kern="0" dirty="0">
                <a:solidFill>
                  <a:srgbClr val="000000"/>
                </a:solidFill>
                <a:effectLst/>
                <a:latin typeface="+mn-ea"/>
                <a:cs typeface="Times New Roman" panose="02020603050405020304" pitchFamily="18" charset="0"/>
              </a:rPr>
              <a:t>的性質，也就是發生很極端巨災的機率會收斂至</a:t>
            </a:r>
            <a:r>
              <a:rPr lang="en-US" altLang="zh-TW" sz="2000" kern="0" dirty="0">
                <a:solidFill>
                  <a:srgbClr val="000000"/>
                </a:solidFill>
                <a:effectLst/>
                <a:latin typeface="+mn-ea"/>
              </a:rPr>
              <a:t>0</a:t>
            </a:r>
            <a:r>
              <a:rPr lang="zh-TW" altLang="zh-TW" sz="2000" kern="0" dirty="0">
                <a:solidFill>
                  <a:srgbClr val="000000"/>
                </a:solidFill>
                <a:effectLst/>
                <a:latin typeface="+mn-ea"/>
                <a:cs typeface="Times New Roman Uni"/>
              </a:rPr>
              <a:t>的速度會很慢。如果我們使用</a:t>
            </a:r>
            <a:r>
              <a:rPr lang="zh-TW" altLang="zh-TW" sz="2000" kern="0" dirty="0">
                <a:solidFill>
                  <a:srgbClr val="FF0000"/>
                </a:solidFill>
                <a:effectLst/>
                <a:latin typeface="+mn-ea"/>
                <a:cs typeface="Times New Roman Uni"/>
              </a:rPr>
              <a:t>連續型機率分配</a:t>
            </a:r>
            <a:r>
              <a:rPr lang="zh-TW" altLang="zh-TW" sz="2000" kern="0" dirty="0">
                <a:solidFill>
                  <a:srgbClr val="000000"/>
                </a:solidFill>
                <a:effectLst/>
                <a:latin typeface="+mn-ea"/>
                <a:cs typeface="Times New Roman Uni"/>
              </a:rPr>
              <a:t>來描述損失規模，則</a:t>
            </a:r>
            <a:r>
              <a:rPr lang="zh-TW" altLang="zh-TW" sz="2000" kern="0" dirty="0">
                <a:solidFill>
                  <a:srgbClr val="FF0000"/>
                </a:solidFill>
                <a:effectLst/>
                <a:latin typeface="+mn-ea"/>
                <a:cs typeface="Times New Roman Uni"/>
              </a:rPr>
              <a:t>累計損失會有眾多的可能發生的數值</a:t>
            </a:r>
            <a:r>
              <a:rPr lang="zh-TW" altLang="zh-TW" sz="2000" kern="0" dirty="0">
                <a:solidFill>
                  <a:srgbClr val="000000"/>
                </a:solidFill>
                <a:effectLst/>
                <a:latin typeface="+mn-ea"/>
                <a:cs typeface="Times New Roman Uni"/>
              </a:rPr>
              <a:t>，在</a:t>
            </a:r>
            <a:r>
              <a:rPr lang="zh-TW" altLang="zh-TW" sz="2000" kern="0" dirty="0">
                <a:solidFill>
                  <a:srgbClr val="FF0000"/>
                </a:solidFill>
                <a:effectLst/>
                <a:latin typeface="+mn-ea"/>
                <a:cs typeface="Times New Roman Uni"/>
              </a:rPr>
              <a:t>離散</a:t>
            </a:r>
            <a:r>
              <a:rPr lang="zh-TW" altLang="zh-TW" sz="2000" kern="0" dirty="0">
                <a:solidFill>
                  <a:srgbClr val="000000"/>
                </a:solidFill>
                <a:effectLst/>
                <a:latin typeface="+mn-ea"/>
                <a:cs typeface="Times New Roman Uni"/>
              </a:rPr>
              <a:t>的樹狀模型下模擬眾多的可能產生的累計損失，需要有</a:t>
            </a:r>
            <a:r>
              <a:rPr lang="zh-TW" altLang="zh-TW" sz="2000" kern="0" dirty="0">
                <a:solidFill>
                  <a:srgbClr val="FF0000"/>
                </a:solidFill>
                <a:effectLst/>
                <a:latin typeface="+mn-ea"/>
                <a:cs typeface="Times New Roman Uni"/>
              </a:rPr>
              <a:t>眾多的跳躍節點</a:t>
            </a:r>
            <a:r>
              <a:rPr lang="zh-TW" altLang="zh-TW" sz="2000" kern="0" dirty="0">
                <a:solidFill>
                  <a:srgbClr val="000000"/>
                </a:solidFill>
                <a:effectLst/>
                <a:latin typeface="+mn-ea"/>
                <a:cs typeface="Times New Roman Uni"/>
              </a:rPr>
              <a:t>，</a:t>
            </a:r>
            <a:r>
              <a:rPr lang="zh-TW" altLang="en-US" sz="2000" kern="0" dirty="0">
                <a:solidFill>
                  <a:srgbClr val="000000"/>
                </a:solidFill>
                <a:effectLst/>
                <a:latin typeface="+mn-ea"/>
                <a:cs typeface="Times New Roman Uni"/>
              </a:rPr>
              <a:t>這</a:t>
            </a:r>
            <a:r>
              <a:rPr lang="zh-TW" altLang="zh-TW" sz="2000" kern="0" dirty="0">
                <a:solidFill>
                  <a:srgbClr val="000000"/>
                </a:solidFill>
                <a:effectLst/>
                <a:latin typeface="+mn-ea"/>
                <a:cs typeface="Times New Roman Uni"/>
              </a:rPr>
              <a:t>會</a:t>
            </a:r>
            <a:r>
              <a:rPr lang="zh-TW" altLang="zh-TW" sz="2000" kern="0" dirty="0">
                <a:solidFill>
                  <a:srgbClr val="000000"/>
                </a:solidFill>
                <a:effectLst/>
                <a:latin typeface="+mn-ea"/>
                <a:cs typeface="Times New Roman" panose="02020603050405020304" pitchFamily="18" charset="0"/>
              </a:rPr>
              <a:t>使計算</a:t>
            </a:r>
            <a:r>
              <a:rPr lang="zh-TW" altLang="zh-TW" sz="2000" kern="0" dirty="0">
                <a:solidFill>
                  <a:srgbClr val="FF0000"/>
                </a:solidFill>
                <a:effectLst/>
                <a:latin typeface="+mn-ea"/>
                <a:cs typeface="Times New Roman" panose="02020603050405020304" pitchFamily="18" charset="0"/>
              </a:rPr>
              <a:t>複雜度大增</a:t>
            </a:r>
            <a:r>
              <a:rPr lang="zh-TW" altLang="zh-TW" sz="2000" kern="0" dirty="0">
                <a:solidFill>
                  <a:srgbClr val="000000"/>
                </a:solidFill>
                <a:effectLst/>
                <a:latin typeface="+mn-ea"/>
                <a:cs typeface="Times New Roman" panose="02020603050405020304" pitchFamily="18" charset="0"/>
              </a:rPr>
              <a:t>。所以降低樹狀模型的節點數，又不失</a:t>
            </a:r>
            <a:r>
              <a:rPr lang="en-US" altLang="zh-TW" sz="2000" kern="0" dirty="0">
                <a:solidFill>
                  <a:srgbClr val="000000"/>
                </a:solidFill>
                <a:effectLst/>
                <a:latin typeface="+mn-ea"/>
              </a:rPr>
              <a:t>Pareto Distribution</a:t>
            </a:r>
            <a:r>
              <a:rPr lang="zh-TW" altLang="zh-TW" sz="2000" kern="0" dirty="0">
                <a:solidFill>
                  <a:srgbClr val="000000"/>
                </a:solidFill>
                <a:effectLst/>
                <a:latin typeface="+mn-ea"/>
                <a:cs typeface="Times New Roman Uni"/>
              </a:rPr>
              <a:t>可洽當模擬損失規模的性質</a:t>
            </a:r>
            <a:r>
              <a:rPr lang="zh-TW" altLang="zh-TW" sz="2000" kern="0" dirty="0">
                <a:solidFill>
                  <a:srgbClr val="000000"/>
                </a:solidFill>
                <a:effectLst/>
                <a:latin typeface="+mn-ea"/>
                <a:cs typeface="Times New Roman" panose="02020603050405020304" pitchFamily="18" charset="0"/>
              </a:rPr>
              <a:t>，我們採取</a:t>
            </a:r>
            <a:r>
              <a:rPr lang="en-US" altLang="zh-TW" sz="2000" kern="0" dirty="0">
                <a:solidFill>
                  <a:srgbClr val="000000"/>
                </a:solidFill>
                <a:effectLst/>
                <a:latin typeface="+mn-ea"/>
              </a:rPr>
              <a:t>Pareto</a:t>
            </a:r>
            <a:r>
              <a:rPr lang="zh-TW" altLang="zh-TW" sz="2000" kern="0" dirty="0">
                <a:solidFill>
                  <a:srgbClr val="000000"/>
                </a:solidFill>
                <a:effectLst/>
                <a:latin typeface="+mn-ea"/>
                <a:cs typeface="Times New Roman" panose="02020603050405020304" pitchFamily="18" charset="0"/>
              </a:rPr>
              <a:t>的離散版</a:t>
            </a:r>
            <a:r>
              <a:rPr lang="en-US" altLang="zh-TW" sz="2000" kern="0" dirty="0">
                <a:solidFill>
                  <a:srgbClr val="FF0000"/>
                </a:solidFill>
                <a:effectLst/>
                <a:latin typeface="+mn-ea"/>
              </a:rPr>
              <a:t>Zeta Distribution</a:t>
            </a:r>
            <a:r>
              <a:rPr lang="zh-TW" altLang="zh-TW" sz="2000" kern="0" dirty="0">
                <a:solidFill>
                  <a:srgbClr val="000000"/>
                </a:solidFill>
                <a:effectLst/>
                <a:latin typeface="+mn-ea"/>
                <a:cs typeface="Times New Roman Uni"/>
              </a:rPr>
              <a:t>。</a:t>
            </a:r>
            <a:endParaRPr lang="en-US" altLang="zh-TW" sz="2000" kern="0" dirty="0">
              <a:solidFill>
                <a:srgbClr val="000000"/>
              </a:solidFill>
              <a:latin typeface="+mn-ea"/>
              <a:cs typeface="Times New Roman Uni"/>
            </a:endParaRPr>
          </a:p>
          <a:p>
            <a:endParaRPr lang="zh-TW" altLang="en-US" dirty="0"/>
          </a:p>
        </p:txBody>
      </p:sp>
    </p:spTree>
    <p:extLst>
      <p:ext uri="{BB962C8B-B14F-4D97-AF65-F5344CB8AC3E}">
        <p14:creationId xmlns:p14="http://schemas.microsoft.com/office/powerpoint/2010/main" val="233547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16A6733-D50F-A1BF-6E17-00B1682E85C6}"/>
                  </a:ext>
                </a:extLst>
              </p:cNvPr>
              <p:cNvSpPr>
                <a:spLocks noGrp="1"/>
              </p:cNvSpPr>
              <p:nvPr>
                <p:ph idx="1"/>
              </p:nvPr>
            </p:nvSpPr>
            <p:spPr>
              <a:xfrm>
                <a:off x="373715" y="466164"/>
                <a:ext cx="11353800" cy="5872163"/>
              </a:xfrm>
            </p:spPr>
            <p:txBody>
              <a:bodyPr/>
              <a:lstStyle/>
              <a:p>
                <a:r>
                  <a:rPr lang="zh-TW" altLang="zh-TW" sz="2000" dirty="0">
                    <a:solidFill>
                      <a:srgbClr val="000000"/>
                    </a:solidFill>
                    <a:effectLst/>
                    <a:latin typeface="+mn-ea"/>
                  </a:rPr>
                  <a:t>根據</a:t>
                </a:r>
                <a:r>
                  <a:rPr lang="en-US" altLang="zh-TW" sz="2000" dirty="0" err="1">
                    <a:solidFill>
                      <a:srgbClr val="000000"/>
                    </a:solidFill>
                    <a:effectLst/>
                    <a:latin typeface="+mn-ea"/>
                  </a:rPr>
                  <a:t>Zipf</a:t>
                </a:r>
                <a:r>
                  <a:rPr lang="en-US" altLang="zh-TW" sz="2000" dirty="0">
                    <a:solidFill>
                      <a:srgbClr val="000000"/>
                    </a:solidFill>
                    <a:effectLst/>
                    <a:latin typeface="+mn-ea"/>
                  </a:rPr>
                  <a:t>(1949)</a:t>
                </a:r>
                <a:r>
                  <a:rPr lang="zh-TW" altLang="zh-TW" sz="2000" dirty="0">
                    <a:solidFill>
                      <a:srgbClr val="000000"/>
                    </a:solidFill>
                    <a:effectLst/>
                    <a:latin typeface="+mn-ea"/>
                  </a:rPr>
                  <a:t>的定義，若隨機變數</a:t>
                </a:r>
                <a:r>
                  <a:rPr lang="en-US" altLang="zh-TW" sz="2000" dirty="0">
                    <a:solidFill>
                      <a:srgbClr val="000000"/>
                    </a:solidFill>
                    <a:effectLst/>
                    <a:latin typeface="+mn-ea"/>
                  </a:rPr>
                  <a:t>k</a:t>
                </a:r>
                <a:r>
                  <a:rPr lang="zh-TW" altLang="zh-TW" sz="2000" dirty="0">
                    <a:solidFill>
                      <a:srgbClr val="000000"/>
                    </a:solidFill>
                    <a:effectLst/>
                    <a:latin typeface="+mn-ea"/>
                  </a:rPr>
                  <a:t>服從</a:t>
                </a:r>
                <a:r>
                  <a:rPr lang="en-US" altLang="zh-TW" sz="2000" dirty="0">
                    <a:solidFill>
                      <a:srgbClr val="000000"/>
                    </a:solidFill>
                    <a:effectLst/>
                    <a:latin typeface="+mn-ea"/>
                  </a:rPr>
                  <a:t>Zeta Distribution</a:t>
                </a:r>
                <a:r>
                  <a:rPr lang="zh-TW" altLang="zh-TW" sz="2000" dirty="0">
                    <a:solidFill>
                      <a:srgbClr val="000000"/>
                    </a:solidFill>
                    <a:effectLst/>
                    <a:latin typeface="+mn-ea"/>
                  </a:rPr>
                  <a:t>，則其機率及機率密度函數</a:t>
                </a:r>
                <a:r>
                  <a:rPr lang="en-US" altLang="zh-TW" sz="2000" dirty="0">
                    <a:solidFill>
                      <a:srgbClr val="000000"/>
                    </a:solidFill>
                    <a:effectLst/>
                    <a:latin typeface="+mn-ea"/>
                  </a:rPr>
                  <a:t>(Probability Density Function)</a:t>
                </a:r>
                <a:r>
                  <a:rPr lang="zh-TW" altLang="zh-TW" sz="2000" dirty="0">
                    <a:solidFill>
                      <a:srgbClr val="000000"/>
                    </a:solidFill>
                    <a:effectLst/>
                    <a:latin typeface="+mn-ea"/>
                  </a:rPr>
                  <a:t>可表示如下：</a:t>
                </a:r>
                <a:endParaRPr lang="zh-TW" altLang="zh-TW" sz="2000" dirty="0">
                  <a:effectLst/>
                  <a:latin typeface="+mn-ea"/>
                </a:endParaRPr>
              </a:p>
              <a:p>
                <a14:m>
                  <m:oMath xmlns:m="http://schemas.openxmlformats.org/officeDocument/2006/math">
                    <m:sSub>
                      <m:sSubPr>
                        <m:ctrlPr>
                          <a:rPr lang="zh-TW" altLang="zh-TW" sz="2000" i="1" smtClean="0">
                            <a:solidFill>
                              <a:srgbClr val="000000"/>
                            </a:solidFill>
                            <a:effectLst/>
                            <a:latin typeface="Cambria Math" panose="02040503050406030204" pitchFamily="18" charset="0"/>
                          </a:rPr>
                        </m:ctrlPr>
                      </m:sSubPr>
                      <m:e>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zh-TW" altLang="en-US" sz="2000" i="1">
                            <a:solidFill>
                              <a:srgbClr val="000000"/>
                            </a:solidFill>
                            <a:latin typeface="Cambria Math" panose="02040503050406030204" pitchFamily="18" charset="0"/>
                          </a:rPr>
                          <m:t> </m:t>
                        </m:r>
                        <m:r>
                          <a:rPr lang="zh-TW" altLang="en-US" sz="2000" i="1" smtClean="0">
                            <a:solidFill>
                              <a:srgbClr val="000000"/>
                            </a:solidFill>
                            <a:latin typeface="Cambria Math" panose="020405030504060302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𝑓</m:t>
                        </m:r>
                      </m:e>
                      <m:sub>
                        <m:r>
                          <a:rPr lang="en-US" altLang="zh-TW" sz="2000" i="1" kern="0">
                            <a:solidFill>
                              <a:srgbClr val="000000"/>
                            </a:solidFill>
                            <a:effectLst/>
                            <a:latin typeface="Cambria Math" panose="02040503050406030204" pitchFamily="18" charset="0"/>
                            <a:cs typeface="Cambria Math" panose="02040503050406030204" pitchFamily="18" charset="0"/>
                          </a:rPr>
                          <m:t>𝑘</m:t>
                        </m:r>
                      </m:sub>
                    </m:sSub>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𝑘</m:t>
                        </m:r>
                      </m:e>
                    </m:d>
                    <m:r>
                      <a:rPr lang="en-US" altLang="zh-TW" sz="2000" i="1" kern="0">
                        <a:solidFill>
                          <a:srgbClr val="000000"/>
                        </a:solidFill>
                        <a:effectLst/>
                        <a:latin typeface="Cambria Math" panose="02040503050406030204" pitchFamily="18" charset="0"/>
                        <a:cs typeface="Times New Roman" panose="02020603050405020304" pitchFamily="18" charset="0"/>
                      </a:rPr>
                      <m:t>=</m:t>
                    </m:r>
                    <m:f>
                      <m:fPr>
                        <m:ctrlPr>
                          <a:rPr lang="zh-TW" altLang="zh-TW" sz="2000" i="1">
                            <a:solidFill>
                              <a:srgbClr val="000000"/>
                            </a:solidFill>
                            <a:effectLst/>
                            <a:latin typeface="Cambria Math" panose="02040503050406030204" pitchFamily="18" charset="0"/>
                          </a:rPr>
                        </m:ctrlPr>
                      </m:fPr>
                      <m:num>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𝑘</m:t>
                            </m:r>
                          </m:e>
                          <m:sup>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𝑠</m:t>
                            </m:r>
                          </m:sup>
                        </m:sSup>
                      </m:num>
                      <m:den>
                        <m:r>
                          <a:rPr lang="en-US" altLang="zh-TW" sz="2000" i="1" kern="0">
                            <a:solidFill>
                              <a:srgbClr val="000000"/>
                            </a:solidFill>
                            <a:effectLst/>
                            <a:latin typeface="Cambria Math" panose="02040503050406030204" pitchFamily="18" charset="0"/>
                            <a:cs typeface="Times New Roman" panose="02020603050405020304" pitchFamily="18" charset="0"/>
                          </a:rPr>
                          <m:t>𝜁</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𝑠</m:t>
                        </m:r>
                        <m:r>
                          <a:rPr lang="en-US" altLang="zh-TW" sz="2000" i="1" kern="0">
                            <a:solidFill>
                              <a:srgbClr val="000000"/>
                            </a:solidFill>
                            <a:effectLst/>
                            <a:latin typeface="Cambria Math" panose="02040503050406030204" pitchFamily="18" charset="0"/>
                            <a:cs typeface="Times New Roman" panose="02020603050405020304" pitchFamily="18" charset="0"/>
                          </a:rPr>
                          <m:t>)</m:t>
                        </m:r>
                      </m:den>
                    </m:f>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m:t>
                    </m:r>
                    <m:r>
                      <a:rPr lang="en-US" altLang="zh-TW" sz="2000" i="1" kern="0">
                        <a:solidFill>
                          <a:srgbClr val="000000"/>
                        </a:solidFill>
                        <a:effectLst/>
                        <a:latin typeface="Cambria Math" panose="02040503050406030204" pitchFamily="18" charset="0"/>
                        <a:cs typeface="Times New Roman" panose="02020603050405020304" pitchFamily="18" charset="0"/>
                      </a:rPr>
                      <m:t>&gt;1,</m:t>
                    </m:r>
                    <m:r>
                      <a:rPr lang="en-US" altLang="zh-TW" sz="2000" i="1" kern="0">
                        <a:solidFill>
                          <a:srgbClr val="000000"/>
                        </a:solidFill>
                        <a:effectLst/>
                        <a:latin typeface="Cambria Math" panose="02040503050406030204" pitchFamily="18" charset="0"/>
                        <a:cs typeface="Times New Roman" panose="02020603050405020304" pitchFamily="18" charset="0"/>
                      </a:rPr>
                      <m:t>𝑘</m:t>
                    </m:r>
                    <m:r>
                      <a:rPr lang="en-US" altLang="zh-TW" sz="2000" i="1" kern="0">
                        <a:solidFill>
                          <a:srgbClr val="000000"/>
                        </a:solidFill>
                        <a:effectLst/>
                        <a:latin typeface="Cambria Math" panose="02040503050406030204" pitchFamily="18" charset="0"/>
                        <a:cs typeface="Times New Roman" panose="02020603050405020304" pitchFamily="18" charset="0"/>
                      </a:rPr>
                      <m:t>∈{1,2,3,…}</m:t>
                    </m:r>
                  </m:oMath>
                </a14:m>
                <a:endParaRPr lang="en-US" altLang="zh-TW" sz="2000" dirty="0">
                  <a:latin typeface="+mn-ea"/>
                </a:endParaRPr>
              </a:p>
              <a:p>
                <a:r>
                  <a:rPr lang="zh-TW" altLang="zh-TW" sz="2000" kern="0" dirty="0">
                    <a:solidFill>
                      <a:srgbClr val="000000"/>
                    </a:solidFill>
                    <a:effectLst/>
                    <a:latin typeface="+mn-ea"/>
                    <a:cs typeface="Times New Roman" panose="02020603050405020304" pitchFamily="18" charset="0"/>
                  </a:rPr>
                  <a:t>其中</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𝑠</m:t>
                    </m:r>
                  </m:oMath>
                </a14:m>
                <a:r>
                  <a:rPr lang="zh-TW" altLang="zh-TW" sz="2000" kern="0" dirty="0">
                    <a:solidFill>
                      <a:srgbClr val="000000"/>
                    </a:solidFill>
                    <a:effectLst/>
                    <a:latin typeface="+mn-ea"/>
                    <a:cs typeface="Times New Roman" panose="02020603050405020304" pitchFamily="18" charset="0"/>
                  </a:rPr>
                  <a:t>為規模參數且</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𝑠</m:t>
                    </m:r>
                    <m:r>
                      <a:rPr lang="en-US" altLang="zh-TW" sz="2000" i="1" kern="0">
                        <a:solidFill>
                          <a:srgbClr val="000000"/>
                        </a:solidFill>
                        <a:effectLst/>
                        <a:latin typeface="Cambria Math" panose="02040503050406030204" pitchFamily="18" charset="0"/>
                        <a:cs typeface="Times New Roman" panose="02020603050405020304" pitchFamily="18" charset="0"/>
                      </a:rPr>
                      <m:t>&gt;1  ,</m:t>
                    </m:r>
                    <m:r>
                      <a:rPr lang="en-US" altLang="zh-TW" sz="2000" i="1" kern="0">
                        <a:solidFill>
                          <a:srgbClr val="000000"/>
                        </a:solidFill>
                        <a:effectLst/>
                        <a:latin typeface="Cambria Math" panose="02040503050406030204" pitchFamily="18" charset="0"/>
                        <a:cs typeface="Times New Roman" panose="02020603050405020304" pitchFamily="18" charset="0"/>
                      </a:rPr>
                      <m:t>𝜁</m:t>
                    </m:r>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𝑠</m:t>
                        </m:r>
                      </m:e>
                    </m:d>
                    <m:r>
                      <a:rPr lang="en-US" altLang="zh-TW" sz="2000" i="1" kern="0">
                        <a:solidFill>
                          <a:srgbClr val="000000"/>
                        </a:solidFill>
                        <a:effectLst/>
                        <a:latin typeface="Cambria Math" panose="02040503050406030204" pitchFamily="18" charset="0"/>
                        <a:cs typeface="Times New Roman" panose="02020603050405020304" pitchFamily="18" charset="0"/>
                      </a:rPr>
                      <m:t>=</m:t>
                    </m:r>
                    <m:nary>
                      <m:naryPr>
                        <m:chr m:val="∑"/>
                        <m:ctrlPr>
                          <a:rPr lang="zh-TW" altLang="zh-TW" sz="2000" i="1">
                            <a:solidFill>
                              <a:srgbClr val="000000"/>
                            </a:solidFill>
                            <a:effectLst/>
                            <a:latin typeface="Cambria Math" panose="02040503050406030204" pitchFamily="18" charset="0"/>
                          </a:rPr>
                        </m:ctrlPr>
                      </m:naryPr>
                      <m:sub>
                        <m:r>
                          <a:rPr lang="en-US" altLang="zh-TW" sz="2000" i="1" kern="0">
                            <a:solidFill>
                              <a:srgbClr val="000000"/>
                            </a:solidFill>
                            <a:effectLst/>
                            <a:latin typeface="Cambria Math" panose="02040503050406030204" pitchFamily="18" charset="0"/>
                            <a:cs typeface="Times New Roman" panose="02020603050405020304" pitchFamily="18" charset="0"/>
                          </a:rPr>
                          <m:t>𝑛</m:t>
                        </m:r>
                        <m:r>
                          <a:rPr lang="en-US" altLang="zh-TW" sz="2000" i="1" kern="0">
                            <a:solidFill>
                              <a:srgbClr val="000000"/>
                            </a:solidFill>
                            <a:effectLst/>
                            <a:latin typeface="Cambria Math" panose="02040503050406030204" pitchFamily="18" charset="0"/>
                            <a:cs typeface="Times New Roman" panose="02020603050405020304" pitchFamily="18" charset="0"/>
                          </a:rPr>
                          <m:t>=1</m:t>
                        </m:r>
                      </m:sub>
                      <m:sup>
                        <m:r>
                          <a:rPr lang="en-US" altLang="zh-TW" sz="2000" i="1" kern="0">
                            <a:solidFill>
                              <a:srgbClr val="000000"/>
                            </a:solidFill>
                            <a:effectLst/>
                            <a:latin typeface="Cambria Math" panose="02040503050406030204" pitchFamily="18" charset="0"/>
                            <a:cs typeface="Times New Roman" panose="02020603050405020304" pitchFamily="18" charset="0"/>
                          </a:rPr>
                          <m:t>∞</m:t>
                        </m:r>
                      </m:sup>
                      <m:e>
                        <m:f>
                          <m:fPr>
                            <m:ctrlPr>
                              <a:rPr lang="zh-TW" altLang="zh-TW" sz="2000" i="1">
                                <a:solidFill>
                                  <a:srgbClr val="000000"/>
                                </a:solidFill>
                                <a:effectLst/>
                                <a:latin typeface="Cambria Math" panose="02040503050406030204" pitchFamily="18" charset="0"/>
                              </a:rPr>
                            </m:ctrlPr>
                          </m:fPr>
                          <m:num>
                            <m:r>
                              <a:rPr lang="en-US" altLang="zh-TW" sz="2000" i="1" kern="0">
                                <a:solidFill>
                                  <a:srgbClr val="000000"/>
                                </a:solidFill>
                                <a:effectLst/>
                                <a:latin typeface="Cambria Math" panose="02040503050406030204" pitchFamily="18" charset="0"/>
                                <a:cs typeface="Times New Roman" panose="02020603050405020304" pitchFamily="18" charset="0"/>
                              </a:rPr>
                              <m:t>1</m:t>
                            </m:r>
                          </m:num>
                          <m:den>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𝑛</m:t>
                                </m:r>
                              </m:e>
                              <m:sup>
                                <m:r>
                                  <a:rPr lang="en-US" altLang="zh-TW" sz="2000" i="1" kern="0">
                                    <a:solidFill>
                                      <a:srgbClr val="000000"/>
                                    </a:solidFill>
                                    <a:effectLst/>
                                    <a:latin typeface="Cambria Math" panose="02040503050406030204" pitchFamily="18" charset="0"/>
                                    <a:cs typeface="Times New Roman" panose="02020603050405020304" pitchFamily="18" charset="0"/>
                                  </a:rPr>
                                  <m:t>𝑠</m:t>
                                </m:r>
                              </m:sup>
                            </m:sSup>
                          </m:den>
                        </m:f>
                      </m:e>
                    </m:nary>
                  </m:oMath>
                </a14:m>
                <a:r>
                  <a:rPr lang="zh-TW" altLang="zh-TW" sz="2000" kern="0" dirty="0">
                    <a:solidFill>
                      <a:srgbClr val="000000"/>
                    </a:solidFill>
                    <a:effectLst/>
                    <a:latin typeface="+mn-ea"/>
                    <a:cs typeface="Times New Roman" panose="02020603050405020304" pitchFamily="18" charset="0"/>
                  </a:rPr>
                  <a:t>為 </a:t>
                </a:r>
                <a:r>
                  <a:rPr lang="en-US" altLang="zh-TW" sz="2000" kern="0" dirty="0">
                    <a:solidFill>
                      <a:srgbClr val="FF0000"/>
                    </a:solidFill>
                    <a:effectLst/>
                    <a:latin typeface="+mn-ea"/>
                  </a:rPr>
                  <a:t>Riemann zeta function</a:t>
                </a:r>
                <a:r>
                  <a:rPr lang="zh-TW" altLang="zh-TW" sz="2000" dirty="0">
                    <a:latin typeface="+mn-ea"/>
                  </a:rPr>
                  <a:t>透過巨災損失的歷史資料</a:t>
                </a:r>
                <a:r>
                  <a:rPr lang="en-US" altLang="zh-TW" sz="2000" dirty="0">
                    <a:latin typeface="+mn-ea"/>
                  </a:rPr>
                  <a:t>(</a:t>
                </a:r>
                <a14:m>
                  <m:oMath xmlns:m="http://schemas.openxmlformats.org/officeDocument/2006/math">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r>
                      <a:rPr lang="en-US" altLang="zh-TW" sz="2000" i="1">
                        <a:latin typeface="Cambria Math" panose="02040503050406030204" pitchFamily="18" charset="0"/>
                      </a:rPr>
                      <m:t>,….</m:t>
                    </m:r>
                  </m:oMath>
                </a14:m>
                <a:r>
                  <a:rPr lang="en-US" altLang="zh-TW" sz="2000" dirty="0">
                    <a:latin typeface="+mn-ea"/>
                  </a:rPr>
                  <a:t>)</a:t>
                </a:r>
                <a:r>
                  <a:rPr lang="zh-TW" altLang="zh-TW" sz="2000" dirty="0">
                    <a:latin typeface="+mn-ea"/>
                  </a:rPr>
                  <a:t>並且利用</a:t>
                </a:r>
                <a:r>
                  <a:rPr lang="zh-TW" altLang="zh-TW" sz="2000" dirty="0">
                    <a:solidFill>
                      <a:srgbClr val="FF0000"/>
                    </a:solidFill>
                    <a:latin typeface="+mn-ea"/>
                  </a:rPr>
                  <a:t>最大概似法</a:t>
                </a:r>
                <a:r>
                  <a:rPr lang="zh-TW" altLang="zh-TW" sz="2000" dirty="0">
                    <a:latin typeface="+mn-ea"/>
                  </a:rPr>
                  <a:t>來估計</a:t>
                </a:r>
                <a:r>
                  <a:rPr lang="en-US" altLang="zh-TW" sz="2000" dirty="0">
                    <a:latin typeface="+mn-ea"/>
                  </a:rPr>
                  <a:t>zeta distribution</a:t>
                </a:r>
                <a:r>
                  <a:rPr lang="zh-TW" altLang="zh-TW" sz="2000" dirty="0">
                    <a:latin typeface="+mn-ea"/>
                  </a:rPr>
                  <a:t>的規模參數</a:t>
                </a:r>
                <a14:m>
                  <m:oMath xmlns:m="http://schemas.openxmlformats.org/officeDocument/2006/math">
                    <m:r>
                      <a:rPr lang="en-US" altLang="zh-TW" sz="2000" i="1">
                        <a:latin typeface="Cambria Math" panose="02040503050406030204" pitchFamily="18" charset="0"/>
                      </a:rPr>
                      <m:t>𝑠</m:t>
                    </m:r>
                  </m:oMath>
                </a14:m>
                <a:r>
                  <a:rPr lang="zh-TW" altLang="zh-TW" sz="2000" dirty="0">
                    <a:latin typeface="+mn-ea"/>
                  </a:rPr>
                  <a:t>，作為本研究在計算巨災規模機率的參數設定。</a:t>
                </a:r>
              </a:p>
              <a:p>
                <a:r>
                  <a:rPr lang="en-US" altLang="zh-TW" sz="2000" dirty="0">
                    <a:solidFill>
                      <a:srgbClr val="000000"/>
                    </a:solidFill>
                    <a:effectLst/>
                    <a:latin typeface="+mn-ea"/>
                  </a:rPr>
                  <a:t>1.</a:t>
                </a:r>
                <a:r>
                  <a:rPr lang="zh-TW" altLang="zh-TW" sz="2000" dirty="0">
                    <a:solidFill>
                      <a:srgbClr val="000000"/>
                    </a:solidFill>
                    <a:effectLst/>
                    <a:latin typeface="+mn-ea"/>
                  </a:rPr>
                  <a:t>機率密度函數連乘</a:t>
                </a:r>
                <a:r>
                  <a:rPr lang="en-US" altLang="zh-TW" sz="2000" dirty="0">
                    <a:solidFill>
                      <a:srgbClr val="000000"/>
                    </a:solidFill>
                    <a:effectLst/>
                    <a:latin typeface="+mn-ea"/>
                  </a:rPr>
                  <a:t>:</a:t>
                </a:r>
                <a:r>
                  <a:rPr lang="en-US" altLang="zh-TW" sz="2000" dirty="0">
                    <a:solidFill>
                      <a:srgbClr val="000000"/>
                    </a:solidFill>
                    <a:effectLst/>
                    <a:latin typeface="+mn-ea"/>
                    <a:cs typeface="Times New Roman" panose="02020603050405020304" pitchFamily="18" charset="0"/>
                  </a:rPr>
                  <a:t>  </a:t>
                </a:r>
              </a:p>
              <a:p>
                <a:pPr marL="0" indent="0">
                  <a:buNone/>
                </a:pPr>
                <a:endParaRPr lang="en-US" altLang="zh-TW" sz="2000" dirty="0">
                  <a:latin typeface="+mn-ea"/>
                </a:endParaRPr>
              </a:p>
              <a:p>
                <a:r>
                  <a:rPr lang="en-US" altLang="zh-TW" sz="2000" dirty="0">
                    <a:latin typeface="+mn-ea"/>
                  </a:rPr>
                  <a:t>2.</a:t>
                </a:r>
                <a:r>
                  <a:rPr lang="zh-TW" altLang="zh-TW" sz="1800" dirty="0">
                    <a:solidFill>
                      <a:srgbClr val="000000"/>
                    </a:solidFill>
                    <a:effectLst/>
                    <a:latin typeface="+mn-ea"/>
                    <a:cs typeface="Times New Roman" panose="02020603050405020304" pitchFamily="18" charset="0"/>
                  </a:rPr>
                  <a:t>將概似函數值取對數 </a:t>
                </a:r>
                <a:r>
                  <a:rPr lang="en-US" altLang="zh-TW" sz="1800" dirty="0">
                    <a:solidFill>
                      <a:srgbClr val="000000"/>
                    </a:solidFill>
                    <a:effectLst/>
                    <a:latin typeface="+mn-ea"/>
                    <a:cs typeface="Times New Roman" panose="02020603050405020304" pitchFamily="18" charset="0"/>
                  </a:rPr>
                  <a:t>:</a:t>
                </a:r>
              </a:p>
              <a:p>
                <a:endParaRPr lang="zh-TW" altLang="zh-TW" sz="2000" dirty="0">
                  <a:effectLst/>
                  <a:latin typeface="+mn-ea"/>
                </a:endParaRPr>
              </a:p>
              <a:p>
                <a:endParaRPr lang="en-US" altLang="zh-TW" sz="2000" dirty="0">
                  <a:latin typeface="+mn-ea"/>
                </a:endParaRPr>
              </a:p>
              <a:p>
                <a:r>
                  <a:rPr lang="en-US" altLang="zh-TW" sz="2000" dirty="0">
                    <a:latin typeface="+mn-ea"/>
                  </a:rPr>
                  <a:t>3.</a:t>
                </a:r>
                <a:r>
                  <a:rPr lang="zh-TW" altLang="zh-TW" sz="1800" dirty="0">
                    <a:solidFill>
                      <a:srgbClr val="000000"/>
                    </a:solidFill>
                    <a:effectLst/>
                    <a:latin typeface="+mn-ea"/>
                    <a:cs typeface="Times New Roman" panose="02020603050405020304" pitchFamily="18" charset="0"/>
                  </a:rPr>
                  <a:t>一階微分求取極大值</a:t>
                </a:r>
                <a:endParaRPr lang="zh-TW" altLang="zh-TW" sz="1800" dirty="0">
                  <a:effectLst/>
                  <a:latin typeface="+mn-ea"/>
                </a:endParaRPr>
              </a:p>
              <a:p>
                <a:endParaRPr lang="en-US" altLang="zh-TW" sz="2000" dirty="0">
                  <a:latin typeface="+mn-ea"/>
                </a:endParaRPr>
              </a:p>
              <a:p>
                <a:pPr marL="0" indent="0">
                  <a:buNone/>
                </a:pPr>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E16A6733-D50F-A1BF-6E17-00B1682E85C6}"/>
                  </a:ext>
                </a:extLst>
              </p:cNvPr>
              <p:cNvSpPr>
                <a:spLocks noGrp="1" noRot="1" noChangeAspect="1" noMove="1" noResize="1" noEditPoints="1" noAdjustHandles="1" noChangeArrowheads="1" noChangeShapeType="1" noTextEdit="1"/>
              </p:cNvSpPr>
              <p:nvPr>
                <p:ph idx="1"/>
              </p:nvPr>
            </p:nvSpPr>
            <p:spPr>
              <a:xfrm>
                <a:off x="373715" y="466164"/>
                <a:ext cx="11353800" cy="5872163"/>
              </a:xfrm>
              <a:blipFill>
                <a:blip r:embed="rId2"/>
                <a:stretch>
                  <a:fillRect l="-483" t="-1037"/>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48EEFB25-09F3-1AEB-60DE-EB0566FF9AC5}"/>
              </a:ext>
            </a:extLst>
          </p:cNvPr>
          <p:cNvPicPr>
            <a:picLocks noChangeAspect="1"/>
          </p:cNvPicPr>
          <p:nvPr/>
        </p:nvPicPr>
        <p:blipFill>
          <a:blip r:embed="rId3"/>
          <a:stretch>
            <a:fillRect/>
          </a:stretch>
        </p:blipFill>
        <p:spPr>
          <a:xfrm>
            <a:off x="1536885" y="5427009"/>
            <a:ext cx="5038725" cy="1009650"/>
          </a:xfrm>
          <a:prstGeom prst="rect">
            <a:avLst/>
          </a:prstGeom>
        </p:spPr>
      </p:pic>
      <p:pic>
        <p:nvPicPr>
          <p:cNvPr id="6" name="圖片 5">
            <a:extLst>
              <a:ext uri="{FF2B5EF4-FFF2-40B4-BE49-F238E27FC236}">
                <a16:creationId xmlns:a16="http://schemas.microsoft.com/office/drawing/2014/main" id="{8B3F71EA-99DA-3923-5178-97D747FD00FD}"/>
              </a:ext>
            </a:extLst>
          </p:cNvPr>
          <p:cNvPicPr>
            <a:picLocks noChangeAspect="1"/>
          </p:cNvPicPr>
          <p:nvPr/>
        </p:nvPicPr>
        <p:blipFill>
          <a:blip r:embed="rId4"/>
          <a:stretch>
            <a:fillRect/>
          </a:stretch>
        </p:blipFill>
        <p:spPr>
          <a:xfrm>
            <a:off x="1470211" y="4194642"/>
            <a:ext cx="5172075" cy="466725"/>
          </a:xfrm>
          <a:prstGeom prst="rect">
            <a:avLst/>
          </a:prstGeom>
        </p:spPr>
      </p:pic>
      <p:pic>
        <p:nvPicPr>
          <p:cNvPr id="8" name="圖片 7">
            <a:extLst>
              <a:ext uri="{FF2B5EF4-FFF2-40B4-BE49-F238E27FC236}">
                <a16:creationId xmlns:a16="http://schemas.microsoft.com/office/drawing/2014/main" id="{980A7D2B-247A-32F3-094D-5465ADC74428}"/>
              </a:ext>
            </a:extLst>
          </p:cNvPr>
          <p:cNvPicPr>
            <a:picLocks noChangeAspect="1"/>
          </p:cNvPicPr>
          <p:nvPr/>
        </p:nvPicPr>
        <p:blipFill>
          <a:blip r:embed="rId5"/>
          <a:stretch>
            <a:fillRect/>
          </a:stretch>
        </p:blipFill>
        <p:spPr>
          <a:xfrm>
            <a:off x="6830544" y="4267759"/>
            <a:ext cx="3695700" cy="581025"/>
          </a:xfrm>
          <a:prstGeom prst="rect">
            <a:avLst/>
          </a:prstGeom>
        </p:spPr>
      </p:pic>
      <p:pic>
        <p:nvPicPr>
          <p:cNvPr id="10" name="圖片 9">
            <a:extLst>
              <a:ext uri="{FF2B5EF4-FFF2-40B4-BE49-F238E27FC236}">
                <a16:creationId xmlns:a16="http://schemas.microsoft.com/office/drawing/2014/main" id="{3427DD8D-BA5E-09B6-65DE-5F3F9CAC2B18}"/>
              </a:ext>
            </a:extLst>
          </p:cNvPr>
          <p:cNvPicPr>
            <a:picLocks noChangeAspect="1"/>
          </p:cNvPicPr>
          <p:nvPr/>
        </p:nvPicPr>
        <p:blipFill>
          <a:blip r:embed="rId6"/>
          <a:stretch>
            <a:fillRect/>
          </a:stretch>
        </p:blipFill>
        <p:spPr>
          <a:xfrm>
            <a:off x="3509961" y="3026149"/>
            <a:ext cx="2276475" cy="600075"/>
          </a:xfrm>
          <a:prstGeom prst="rect">
            <a:avLst/>
          </a:prstGeom>
        </p:spPr>
      </p:pic>
    </p:spTree>
    <p:extLst>
      <p:ext uri="{BB962C8B-B14F-4D97-AF65-F5344CB8AC3E}">
        <p14:creationId xmlns:p14="http://schemas.microsoft.com/office/powerpoint/2010/main" val="62034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5DD02D-2D63-A2FC-FA05-7928B03CBFCA}"/>
              </a:ext>
            </a:extLst>
          </p:cNvPr>
          <p:cNvSpPr>
            <a:spLocks noGrp="1"/>
          </p:cNvSpPr>
          <p:nvPr>
            <p:ph type="title"/>
          </p:nvPr>
        </p:nvSpPr>
        <p:spPr/>
        <p:txBody>
          <a:bodyPr/>
          <a:lstStyle/>
          <a:p>
            <a:r>
              <a:rPr lang="en-US" altLang="zh-TW" sz="2400" dirty="0">
                <a:solidFill>
                  <a:srgbClr val="000000"/>
                </a:solidFill>
                <a:effectLst/>
                <a:latin typeface="+mn-ea"/>
                <a:ea typeface="+mn-ea"/>
                <a:cs typeface="Courier"/>
              </a:rPr>
              <a:t>3.2.5 </a:t>
            </a:r>
            <a:r>
              <a:rPr lang="zh-TW" altLang="zh-TW" sz="2400" dirty="0">
                <a:solidFill>
                  <a:srgbClr val="000000"/>
                </a:solidFill>
                <a:effectLst/>
                <a:latin typeface="+mn-ea"/>
                <a:ea typeface="+mn-ea"/>
              </a:rPr>
              <a:t>考慮保險公司的破產風險</a:t>
            </a:r>
            <a:br>
              <a:rPr lang="zh-TW" altLang="zh-TW" sz="1800" dirty="0">
                <a:effectLst/>
                <a:latin typeface="Times New Roman" panose="02020603050405020304" pitchFamily="18" charset="0"/>
                <a:ea typeface="新細明體" panose="02020500000000000000" pitchFamily="18" charset="-120"/>
              </a:rPr>
            </a:b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22613F2-EE4B-E8C5-C101-2A121D7739D8}"/>
                  </a:ext>
                </a:extLst>
              </p:cNvPr>
              <p:cNvSpPr>
                <a:spLocks noGrp="1"/>
              </p:cNvSpPr>
              <p:nvPr>
                <p:ph idx="1"/>
              </p:nvPr>
            </p:nvSpPr>
            <p:spPr>
              <a:xfrm>
                <a:off x="228600" y="1027906"/>
                <a:ext cx="11470342" cy="5800165"/>
              </a:xfrm>
            </p:spPr>
            <p:txBody>
              <a:bodyPr>
                <a:normAutofit/>
              </a:bodyPr>
              <a:lstStyle/>
              <a:p>
                <a:r>
                  <a:rPr lang="en-US" altLang="zh-TW" sz="2000" kern="0" dirty="0">
                    <a:solidFill>
                      <a:srgbClr val="000000"/>
                    </a:solidFill>
                    <a:effectLst/>
                    <a:latin typeface="+mn-ea"/>
                  </a:rPr>
                  <a:t>Cox(2004)</a:t>
                </a:r>
                <a:r>
                  <a:rPr lang="zh-TW" altLang="zh-TW" sz="2000" kern="0" dirty="0">
                    <a:solidFill>
                      <a:srgbClr val="000000"/>
                    </a:solidFill>
                    <a:effectLst/>
                    <a:latin typeface="+mn-ea"/>
                    <a:cs typeface="標楷體" panose="03000509000000000000" pitchFamily="65" charset="-120"/>
                  </a:rPr>
                  <a:t>假定，如果巨災發生會影響股票價值，則其價格應表示成</a:t>
                </a:r>
                <a:endParaRPr lang="en-US" altLang="zh-TW" sz="2000" kern="0" dirty="0">
                  <a:solidFill>
                    <a:srgbClr val="000000"/>
                  </a:solidFill>
                  <a:effectLst/>
                  <a:latin typeface="+mn-ea"/>
                  <a:cs typeface="標楷體" panose="03000509000000000000" pitchFamily="65" charset="-120"/>
                </a:endParaRPr>
              </a:p>
              <a:p>
                <a:pPr marL="0" indent="0">
                  <a:buNone/>
                </a:pPr>
                <a14:m>
                  <m:oMathPara xmlns:m="http://schemas.openxmlformats.org/officeDocument/2006/math">
                    <m:oMathParaPr>
                      <m:jc m:val="centerGroup"/>
                    </m:oMathParaPr>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Cambria Math" panose="020405030504060302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𝑡</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0</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func>
                        <m:funcPr>
                          <m:ctrlPr>
                            <a:rPr lang="en-US" altLang="zh-TW" sz="2000" i="1" kern="0">
                              <a:solidFill>
                                <a:srgbClr val="000000"/>
                              </a:solidFill>
                              <a:effectLst/>
                              <a:latin typeface="Cambria Math" panose="02040503050406030204" pitchFamily="18" charset="0"/>
                              <a:cs typeface="Times New Roman" panose="02020603050405020304" pitchFamily="18" charset="0"/>
                            </a:rPr>
                          </m:ctrlPr>
                        </m:funcPr>
                        <m:fName>
                          <m:r>
                            <m:rPr>
                              <m:sty m:val="p"/>
                            </m:rPr>
                            <a:rPr lang="en-US" altLang="zh-TW" sz="2000" kern="0">
                              <a:solidFill>
                                <a:srgbClr val="000000"/>
                              </a:solidFill>
                              <a:effectLst/>
                              <a:latin typeface="Cambria Math" panose="02040503050406030204" pitchFamily="18" charset="0"/>
                              <a:cs typeface="Times New Roman" panose="02020603050405020304" pitchFamily="18" charset="0"/>
                            </a:rPr>
                            <m:t>exp</m:t>
                          </m:r>
                        </m:fName>
                        <m:e>
                          <m:d>
                            <m:dPr>
                              <m:begChr m:val="["/>
                              <m:endChr m:val="]"/>
                              <m:ctrlPr>
                                <a:rPr lang="en-US" altLang="zh-TW" sz="2000" i="1" kern="0">
                                  <a:solidFill>
                                    <a:srgbClr val="000000"/>
                                  </a:solidFill>
                                  <a:effectLst/>
                                  <a:latin typeface="Cambria Math" panose="02040503050406030204" pitchFamily="18" charset="0"/>
                                  <a:cs typeface="Times New Roman" panose="020206030504050203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𝐴</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𝑁</m:t>
                                  </m:r>
                                </m:e>
                                <m:sub>
                                  <m:r>
                                    <a:rPr lang="en-US" altLang="zh-TW" sz="2000" i="1" kern="0">
                                      <a:solidFill>
                                        <a:srgbClr val="000000"/>
                                      </a:solidFill>
                                      <a:effectLst/>
                                      <a:latin typeface="Cambria Math" panose="02040503050406030204" pitchFamily="18" charset="0"/>
                                      <a:cs typeface="Times New Roman" panose="02020603050405020304" pitchFamily="18" charset="0"/>
                                    </a:rPr>
                                    <m:t>𝑡</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𝜇</m:t>
                                  </m:r>
                                  <m:r>
                                    <a:rPr lang="en-US" altLang="zh-TW" sz="2000" i="1" kern="0">
                                      <a:solidFill>
                                        <a:srgbClr val="000000"/>
                                      </a:solidFill>
                                      <a:effectLst/>
                                      <a:latin typeface="Cambria Math" panose="02040503050406030204" pitchFamily="18" charset="0"/>
                                      <a:cs typeface="Times New Roman" panose="02020603050405020304" pitchFamily="18" charset="0"/>
                                    </a:rPr>
                                    <m:t>−</m:t>
                                  </m:r>
                                  <m:f>
                                    <m:fPr>
                                      <m:ctrlPr>
                                        <a:rPr lang="zh-TW" altLang="zh-TW" sz="2000" i="1">
                                          <a:solidFill>
                                            <a:srgbClr val="000000"/>
                                          </a:solidFill>
                                          <a:effectLst/>
                                          <a:latin typeface="Cambria Math" panose="02040503050406030204" pitchFamily="18" charset="0"/>
                                        </a:rPr>
                                      </m:ctrlPr>
                                    </m:fPr>
                                    <m:num>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𝜎</m:t>
                                          </m:r>
                                        </m:e>
                                        <m:sup>
                                          <m:r>
                                            <a:rPr lang="en-US" altLang="zh-TW" sz="2000" i="1" kern="0">
                                              <a:solidFill>
                                                <a:srgbClr val="000000"/>
                                              </a:solidFill>
                                              <a:effectLst/>
                                              <a:latin typeface="Cambria Math" panose="02040503050406030204" pitchFamily="18" charset="0"/>
                                              <a:cs typeface="Times New Roman" panose="02020603050405020304" pitchFamily="18" charset="0"/>
                                            </a:rPr>
                                            <m:t>2</m:t>
                                          </m:r>
                                        </m:sup>
                                      </m:sSup>
                                    </m:num>
                                    <m:den>
                                      <m:r>
                                        <a:rPr lang="en-US" altLang="zh-TW" sz="2000" i="1" kern="0">
                                          <a:solidFill>
                                            <a:srgbClr val="000000"/>
                                          </a:solidFill>
                                          <a:effectLst/>
                                          <a:latin typeface="Cambria Math" panose="02040503050406030204" pitchFamily="18" charset="0"/>
                                          <a:cs typeface="Times New Roman" panose="02020603050405020304" pitchFamily="18" charset="0"/>
                                        </a:rPr>
                                        <m:t>2</m:t>
                                      </m:r>
                                    </m:den>
                                  </m:f>
                                </m:e>
                              </m:d>
                              <m:r>
                                <a:rPr lang="en-US" altLang="zh-TW" sz="2000" i="1" kern="0">
                                  <a:solidFill>
                                    <a:srgbClr val="000000"/>
                                  </a:solidFill>
                                  <a:effectLst/>
                                  <a:latin typeface="Cambria Math" panose="02040503050406030204" pitchFamily="18" charset="0"/>
                                  <a:cs typeface="Times New Roman" panose="02020603050405020304" pitchFamily="18" charset="0"/>
                                </a:rPr>
                                <m:t>𝑡</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𝜎</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𝑊</m:t>
                                  </m:r>
                                </m:e>
                                <m:sub>
                                  <m:r>
                                    <a:rPr lang="en-US" altLang="zh-TW" sz="2000" i="1" kern="0">
                                      <a:solidFill>
                                        <a:srgbClr val="000000"/>
                                      </a:solidFill>
                                      <a:effectLst/>
                                      <a:latin typeface="Cambria Math" panose="02040503050406030204" pitchFamily="18" charset="0"/>
                                      <a:cs typeface="Times New Roman" panose="02020603050405020304" pitchFamily="18" charset="0"/>
                                    </a:rPr>
                                    <m:t>𝑡</m:t>
                                  </m:r>
                                </m:sub>
                              </m:sSub>
                            </m:e>
                          </m:d>
                        </m:e>
                      </m:func>
                    </m:oMath>
                  </m:oMathPara>
                </a14:m>
                <a:endParaRPr lang="en-US" altLang="zh-TW" sz="2000" kern="0" dirty="0">
                  <a:solidFill>
                    <a:srgbClr val="000000"/>
                  </a:solidFill>
                  <a:effectLst/>
                  <a:latin typeface="+mn-ea"/>
                  <a:cs typeface="Times New Roman" panose="02020603050405020304" pitchFamily="18" charset="0"/>
                </a:endParaRPr>
              </a:p>
              <a:p>
                <a:r>
                  <a:rPr lang="zh-TW" altLang="zh-TW" sz="2000" kern="0" dirty="0">
                    <a:solidFill>
                      <a:srgbClr val="000000"/>
                    </a:solidFill>
                    <a:effectLst/>
                    <a:latin typeface="+mn-ea"/>
                    <a:cs typeface="標楷體" panose="03000509000000000000" pitchFamily="65" charset="-120"/>
                  </a:rPr>
                  <a:t>但根據此隨機方程式並無法探討公司可能因為賠償巨災出險而導致破產的情況；因為損失作用在股價報酬率，無論發生多少次巨災甚至規模甚大的巨災，</a:t>
                </a:r>
                <a:r>
                  <a:rPr lang="zh-TW" altLang="zh-TW" sz="2000" kern="0" dirty="0">
                    <a:solidFill>
                      <a:srgbClr val="FF0000"/>
                    </a:solidFill>
                    <a:effectLst/>
                    <a:latin typeface="+mn-ea"/>
                    <a:cs typeface="標楷體" panose="03000509000000000000" pitchFamily="65" charset="-120"/>
                  </a:rPr>
                  <a:t>股價恆為正</a:t>
                </a:r>
                <a:r>
                  <a:rPr lang="zh-TW" altLang="zh-TW" sz="2000" kern="0" dirty="0">
                    <a:solidFill>
                      <a:srgbClr val="000000"/>
                    </a:solidFill>
                    <a:effectLst/>
                    <a:latin typeface="+mn-ea"/>
                    <a:cs typeface="標楷體" panose="03000509000000000000" pitchFamily="65" charset="-120"/>
                  </a:rPr>
                  <a:t>，也意味著公司不會因為無力賠償而違約破產。</a:t>
                </a:r>
                <a:endParaRPr lang="en-US" altLang="zh-TW" sz="2000" kern="0" dirty="0">
                  <a:solidFill>
                    <a:srgbClr val="000000"/>
                  </a:solidFill>
                  <a:effectLst/>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相較於實際狀況，保險公司可能因為無力支付出險金額而破產。因此本研究引用</a:t>
                </a:r>
                <a:r>
                  <a:rPr lang="en-US" altLang="zh-TW" sz="2000" kern="0" dirty="0">
                    <a:solidFill>
                      <a:srgbClr val="FF0000"/>
                    </a:solidFill>
                    <a:effectLst/>
                    <a:latin typeface="+mn-ea"/>
                  </a:rPr>
                  <a:t>Black and Cox (1976)</a:t>
                </a:r>
                <a:r>
                  <a:rPr lang="zh-TW" altLang="zh-TW" sz="2000" kern="0" dirty="0">
                    <a:solidFill>
                      <a:srgbClr val="FF0000"/>
                    </a:solidFill>
                    <a:effectLst/>
                    <a:latin typeface="+mn-ea"/>
                    <a:cs typeface="Times New Roman" panose="02020603050405020304" pitchFamily="18" charset="0"/>
                  </a:rPr>
                  <a:t>的</a:t>
                </a:r>
                <a:r>
                  <a:rPr lang="en-US" altLang="zh-TW" sz="2000" kern="0" dirty="0">
                    <a:solidFill>
                      <a:srgbClr val="FF0000"/>
                    </a:solidFill>
                    <a:effectLst/>
                    <a:latin typeface="+mn-ea"/>
                  </a:rPr>
                  <a:t>First Passage Model</a:t>
                </a:r>
                <a:r>
                  <a:rPr lang="zh-TW" altLang="zh-TW" sz="2000" kern="0" dirty="0">
                    <a:solidFill>
                      <a:srgbClr val="000000"/>
                    </a:solidFill>
                    <a:effectLst/>
                    <a:latin typeface="+mn-ea"/>
                    <a:cs typeface="Times New Roman" panose="02020603050405020304" pitchFamily="18" charset="0"/>
                  </a:rPr>
                  <a:t>來設定破產邊界</a:t>
                </a:r>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如在外流通公司債面額</a:t>
                </a:r>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以處理公司違約問題</a:t>
                </a:r>
                <a:r>
                  <a:rPr lang="zh-TW" altLang="zh-TW" sz="2000" kern="0" dirty="0">
                    <a:solidFill>
                      <a:srgbClr val="000000"/>
                    </a:solidFill>
                    <a:effectLst/>
                    <a:latin typeface="+mn-ea"/>
                    <a:cs typeface="標楷體" panose="03000509000000000000" pitchFamily="65" charset="-120"/>
                  </a:rPr>
                  <a:t>，並假定出險損失應該</a:t>
                </a:r>
                <a:r>
                  <a:rPr lang="zh-TW" altLang="zh-TW" sz="2000" kern="0" dirty="0">
                    <a:solidFill>
                      <a:srgbClr val="FF0000"/>
                    </a:solidFill>
                    <a:effectLst/>
                    <a:latin typeface="+mn-ea"/>
                    <a:cs typeface="標楷體" panose="03000509000000000000" pitchFamily="65" charset="-120"/>
                  </a:rPr>
                  <a:t>直接從公司資產扣除</a:t>
                </a:r>
                <a:r>
                  <a:rPr lang="zh-TW" altLang="zh-TW" sz="2000" kern="0" dirty="0">
                    <a:solidFill>
                      <a:srgbClr val="000000"/>
                    </a:solidFill>
                    <a:effectLst/>
                    <a:latin typeface="+mn-ea"/>
                    <a:cs typeface="標楷體" panose="03000509000000000000" pitchFamily="65" charset="-120"/>
                  </a:rPr>
                  <a:t>，來模擬巨災對公司的影響</a:t>
                </a:r>
                <a:r>
                  <a:rPr lang="zh-TW" altLang="zh-TW" sz="2000" kern="0" dirty="0">
                    <a:solidFill>
                      <a:srgbClr val="000000"/>
                    </a:solidFill>
                    <a:effectLst/>
                    <a:latin typeface="+mn-ea"/>
                    <a:cs typeface="Times New Roman" panose="02020603050405020304" pitchFamily="18" charset="0"/>
                  </a:rPr>
                  <a:t>：</a:t>
                </a:r>
                <a:endParaRPr lang="en-US" altLang="zh-TW" sz="2000" kern="0" dirty="0">
                  <a:solidFill>
                    <a:srgbClr val="000000"/>
                  </a:solidFill>
                  <a:latin typeface="+mn-ea"/>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A22613F2-EE4B-E8C5-C101-2A121D7739D8}"/>
                  </a:ext>
                </a:extLst>
              </p:cNvPr>
              <p:cNvSpPr>
                <a:spLocks noGrp="1" noRot="1" noChangeAspect="1" noMove="1" noResize="1" noEditPoints="1" noAdjustHandles="1" noChangeArrowheads="1" noChangeShapeType="1" noTextEdit="1"/>
              </p:cNvSpPr>
              <p:nvPr>
                <p:ph idx="1"/>
              </p:nvPr>
            </p:nvSpPr>
            <p:spPr>
              <a:xfrm>
                <a:off x="228600" y="1027906"/>
                <a:ext cx="11470342" cy="5800165"/>
              </a:xfrm>
              <a:blipFill>
                <a:blip r:embed="rId2"/>
                <a:stretch>
                  <a:fillRect l="-478" t="-1157" r="-37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5213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C32F7E-10EF-8ACD-52A1-A8A3224CEA25}"/>
              </a:ext>
            </a:extLst>
          </p:cNvPr>
          <p:cNvSpPr>
            <a:spLocks noGrp="1"/>
          </p:cNvSpPr>
          <p:nvPr>
            <p:ph type="title"/>
          </p:nvPr>
        </p:nvSpPr>
        <p:spPr>
          <a:xfrm>
            <a:off x="679579" y="253158"/>
            <a:ext cx="10515600" cy="791871"/>
          </a:xfrm>
        </p:spPr>
        <p:txBody>
          <a:bodyPr/>
          <a:lstStyle/>
          <a:p>
            <a:r>
              <a:rPr lang="zh-TW" altLang="en-US" dirty="0">
                <a:latin typeface="微軟正黑體" panose="020B0604030504040204" pitchFamily="34" charset="-120"/>
                <a:ea typeface="微軟正黑體" panose="020B0604030504040204" pitchFamily="34" charset="-120"/>
              </a:rPr>
              <a:t>緒論</a:t>
            </a:r>
            <a:r>
              <a:rPr lang="en-US" altLang="zh-TW" dirty="0"/>
              <a:t>:</a:t>
            </a:r>
            <a:endParaRPr lang="zh-TW" altLang="en-US" dirty="0"/>
          </a:p>
        </p:txBody>
      </p:sp>
      <p:sp>
        <p:nvSpPr>
          <p:cNvPr id="3" name="內容版面配置區 2">
            <a:extLst>
              <a:ext uri="{FF2B5EF4-FFF2-40B4-BE49-F238E27FC236}">
                <a16:creationId xmlns:a16="http://schemas.microsoft.com/office/drawing/2014/main" id="{70EFC0FD-59B3-0298-9A13-83CB9D8EEE35}"/>
              </a:ext>
            </a:extLst>
          </p:cNvPr>
          <p:cNvSpPr>
            <a:spLocks noGrp="1"/>
          </p:cNvSpPr>
          <p:nvPr>
            <p:ph idx="1"/>
          </p:nvPr>
        </p:nvSpPr>
        <p:spPr>
          <a:xfrm>
            <a:off x="838200" y="1129004"/>
            <a:ext cx="10515600" cy="5047959"/>
          </a:xfrm>
        </p:spPr>
        <p:txBody>
          <a:bodyPr/>
          <a:lstStyle/>
          <a:p>
            <a:r>
              <a:rPr lang="zh-TW" altLang="en-US" dirty="0">
                <a:latin typeface="微軟正黑體" panose="020B0604030504040204" pitchFamily="34" charset="-120"/>
                <a:ea typeface="微軟正黑體" panose="020B0604030504040204" pitchFamily="34" charset="-120"/>
              </a:rPr>
              <a:t>研究動機</a:t>
            </a:r>
            <a:r>
              <a:rPr lang="en-US" altLang="zh-TW" dirty="0">
                <a:latin typeface="微軟正黑體" panose="020B0604030504040204" pitchFamily="34" charset="-120"/>
                <a:ea typeface="微軟正黑體" panose="020B0604030504040204" pitchFamily="34" charset="-120"/>
              </a:rPr>
              <a:t>:</a:t>
            </a:r>
          </a:p>
          <a:p>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近年來巨災發生的次數以及造成的損失有明顯上升的趨勢，因此市場上對於巨災相關保險的需求也就相對增加。</a:t>
            </a:r>
            <a:endPar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endParaRPr>
          </a:p>
          <a:p>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然而，</a:t>
            </a:r>
            <a:r>
              <a:rPr lang="zh-TW" altLang="en-US" sz="2000" b="0" i="0" u="none" strike="noStrike" baseline="0" dirty="0">
                <a:solidFill>
                  <a:srgbClr val="FF0000"/>
                </a:solidFill>
                <a:latin typeface="微軟正黑體" panose="020B0604030504040204" pitchFamily="34" charset="-120"/>
                <a:ea typeface="微軟正黑體" panose="020B0604030504040204" pitchFamily="34" charset="-120"/>
              </a:rPr>
              <a:t>傳統保險機構卻無法提供足夠的承保能量</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，而</a:t>
            </a:r>
            <a:r>
              <a:rPr lang="zh-TW" altLang="en-US" sz="2000" b="0" i="0" u="none" strike="noStrike" baseline="0" dirty="0">
                <a:solidFill>
                  <a:srgbClr val="FF0000"/>
                </a:solidFill>
                <a:latin typeface="微軟正黑體" panose="020B0604030504040204" pitchFamily="34" charset="-120"/>
                <a:ea typeface="微軟正黑體" panose="020B0604030504040204" pitchFamily="34" charset="-120"/>
              </a:rPr>
              <a:t>再保公司所能承受的承保能量通常會比較大</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，因此市場出現巨災保險相關的衍生性金融商品，將</a:t>
            </a:r>
            <a:r>
              <a:rPr lang="zh-TW" altLang="en-US" sz="2000" b="0" i="0" u="none" strike="noStrike" baseline="0" dirty="0">
                <a:solidFill>
                  <a:srgbClr val="FF0000"/>
                </a:solidFill>
                <a:latin typeface="微軟正黑體" panose="020B0604030504040204" pitchFamily="34" charset="-120"/>
                <a:ea typeface="微軟正黑體" panose="020B0604030504040204" pitchFamily="34" charset="-120"/>
              </a:rPr>
              <a:t>保險風險轉移至資本市場</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。主要契約內容就是以巨災的</a:t>
            </a:r>
            <a:r>
              <a:rPr lang="zh-TW" altLang="en-US" sz="2000" b="0" i="0" u="none" strike="noStrike" baseline="0" dirty="0">
                <a:solidFill>
                  <a:srgbClr val="FF0000"/>
                </a:solidFill>
                <a:latin typeface="微軟正黑體" panose="020B0604030504040204" pitchFamily="34" charset="-120"/>
                <a:ea typeface="微軟正黑體" panose="020B0604030504040204" pitchFamily="34" charset="-120"/>
              </a:rPr>
              <a:t>鉅額賠款作為交易的標的物或履約條件</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，轉移至承保能量較大的資本市場，達到避險。</a:t>
            </a:r>
            <a:endParaRPr lang="en-US" altLang="zh-TW" sz="2000" dirty="0">
              <a:latin typeface="微軟正黑體" panose="020B0604030504040204" pitchFamily="34" charset="-120"/>
              <a:ea typeface="微軟正黑體" panose="020B0604030504040204" pitchFamily="34" charset="-120"/>
            </a:endParaRPr>
          </a:p>
          <a:p>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透過巨災權益賣權之應用，能為保險公司需支付巨額理賠支付時，提供額外的資金挹注公司理賠及維持公司運作，另一方面再保險公司也能取得保險公司的部分經營權，而通常再保險公司會再經由巨災債券的發行去避掉保險公司所帶來的風險。 </a:t>
            </a:r>
            <a:endParaRPr lang="zh-TW" altLang="en-US" sz="2000"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442D0811-1ECA-B2E0-99FC-FAD1CC1791AB}"/>
              </a:ext>
            </a:extLst>
          </p:cNvPr>
          <p:cNvPicPr>
            <a:picLocks noChangeAspect="1"/>
          </p:cNvPicPr>
          <p:nvPr/>
        </p:nvPicPr>
        <p:blipFill>
          <a:blip r:embed="rId2"/>
          <a:stretch>
            <a:fillRect/>
          </a:stretch>
        </p:blipFill>
        <p:spPr>
          <a:xfrm>
            <a:off x="1137826" y="4366727"/>
            <a:ext cx="6590411" cy="1530390"/>
          </a:xfrm>
          <a:prstGeom prst="rect">
            <a:avLst/>
          </a:prstGeom>
        </p:spPr>
      </p:pic>
    </p:spTree>
    <p:extLst>
      <p:ext uri="{BB962C8B-B14F-4D97-AF65-F5344CB8AC3E}">
        <p14:creationId xmlns:p14="http://schemas.microsoft.com/office/powerpoint/2010/main" val="4231124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AEC7F80-9C22-A02A-4526-D3BC44453841}"/>
                  </a:ext>
                </a:extLst>
              </p:cNvPr>
              <p:cNvSpPr>
                <a:spLocks noGrp="1"/>
              </p:cNvSpPr>
              <p:nvPr>
                <p:ph idx="1"/>
              </p:nvPr>
            </p:nvSpPr>
            <p:spPr>
              <a:xfrm>
                <a:off x="838200" y="349624"/>
                <a:ext cx="10515600" cy="5827339"/>
              </a:xfrm>
            </p:spPr>
            <p:txBody>
              <a:bodyPr/>
              <a:lstStyle/>
              <a:p>
                <a:r>
                  <a:rPr lang="zh-TW" altLang="zh-TW" sz="2000" kern="0" dirty="0">
                    <a:solidFill>
                      <a:srgbClr val="000000"/>
                    </a:solidFill>
                    <a:effectLst/>
                    <a:latin typeface="+mn-ea"/>
                    <a:cs typeface="Times New Roman" panose="02020603050405020304" pitchFamily="18" charset="0"/>
                  </a:rPr>
                  <a:t>以一期簡單二元樹分析。假定以公司負債為破產邊界。在第</a:t>
                </a:r>
                <a:r>
                  <a:rPr lang="en-US" altLang="zh-TW" sz="2000" kern="0" dirty="0">
                    <a:solidFill>
                      <a:srgbClr val="000000"/>
                    </a:solidFill>
                    <a:effectLst/>
                    <a:latin typeface="+mn-ea"/>
                    <a:cs typeface="Times New Roman" panose="02020603050405020304" pitchFamily="18" charset="0"/>
                  </a:rPr>
                  <a:t>0</a:t>
                </a:r>
                <a:r>
                  <a:rPr lang="zh-TW" altLang="zh-TW" sz="2000" kern="0" dirty="0">
                    <a:solidFill>
                      <a:srgbClr val="000000"/>
                    </a:solidFill>
                    <a:effectLst/>
                    <a:latin typeface="+mn-ea"/>
                    <a:cs typeface="Times New Roman" panose="02020603050405020304" pitchFamily="18" charset="0"/>
                  </a:rPr>
                  <a:t>期時原始公司價值為</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𝑉</m:t>
                    </m:r>
                  </m:oMath>
                </a14:m>
                <a:r>
                  <a:rPr lang="zh-TW" altLang="zh-TW" sz="2000" kern="0" dirty="0">
                    <a:solidFill>
                      <a:srgbClr val="000000"/>
                    </a:solidFill>
                    <a:effectLst/>
                    <a:latin typeface="+mn-ea"/>
                    <a:cs typeface="Times New Roman" panose="02020603050405020304" pitchFamily="18" charset="0"/>
                  </a:rPr>
                  <a:t>；設定下一期公司價值跌至</a:t>
                </a:r>
                <a14:m>
                  <m:oMath xmlns:m="http://schemas.openxmlformats.org/officeDocument/2006/math">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oMath>
                </a14:m>
                <a:r>
                  <a:rPr lang="zh-TW" altLang="zh-TW" sz="2000" kern="0" dirty="0">
                    <a:solidFill>
                      <a:srgbClr val="000000"/>
                    </a:solidFill>
                    <a:effectLst/>
                    <a:latin typeface="+mn-ea"/>
                    <a:cs typeface="Times New Roman" panose="02020603050405020304" pitchFamily="18" charset="0"/>
                  </a:rPr>
                  <a:t>，且在第</a:t>
                </a:r>
                <a:r>
                  <a:rPr lang="en-US" altLang="zh-TW" sz="2000" kern="0" dirty="0">
                    <a:solidFill>
                      <a:srgbClr val="000000"/>
                    </a:solidFill>
                    <a:effectLst/>
                    <a:latin typeface="+mn-ea"/>
                    <a:cs typeface="Times New Roman" panose="02020603050405020304" pitchFamily="18" charset="0"/>
                  </a:rPr>
                  <a:t>1</a:t>
                </a:r>
                <a:r>
                  <a:rPr lang="zh-TW" altLang="zh-TW" sz="2000" kern="0" dirty="0">
                    <a:solidFill>
                      <a:srgbClr val="000000"/>
                    </a:solidFill>
                    <a:effectLst/>
                    <a:latin typeface="+mn-ea"/>
                    <a:cs typeface="Times New Roman" panose="02020603050405020304" pitchFamily="18" charset="0"/>
                  </a:rPr>
                  <a:t>期發生巨災直接影響公司價值下，再跌至</a:t>
                </a:r>
                <a14:m>
                  <m:oMath xmlns:m="http://schemas.openxmlformats.org/officeDocument/2006/math">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oMath>
                </a14:m>
                <a:r>
                  <a:rPr lang="zh-TW" altLang="zh-TW" sz="2000" kern="0" dirty="0">
                    <a:solidFill>
                      <a:srgbClr val="000000"/>
                    </a:solidFill>
                    <a:effectLst/>
                    <a:latin typeface="+mn-ea"/>
                    <a:cs typeface="Times New Roman" panose="02020603050405020304" pitchFamily="18" charset="0"/>
                  </a:rPr>
                  <a:t>。因為此時低於公司債的面值，則發生</a:t>
                </a:r>
                <a:r>
                  <a:rPr lang="zh-TW" altLang="zh-TW" sz="2000" kern="0" dirty="0">
                    <a:solidFill>
                      <a:srgbClr val="000000"/>
                    </a:solidFill>
                    <a:latin typeface="+mn-ea"/>
                    <a:cs typeface="Times New Roman" panose="02020603050405020304" pitchFamily="18" charset="0"/>
                  </a:rPr>
                  <a:t>違約。</a:t>
                </a:r>
                <a:endParaRPr lang="zh-TW" altLang="en-US" sz="2000" dirty="0">
                  <a:latin typeface="+mn-ea"/>
                </a:endParaRPr>
              </a:p>
              <a:p>
                <a:endParaRPr lang="zh-TW" altLang="en-US" dirty="0"/>
              </a:p>
            </p:txBody>
          </p:sp>
        </mc:Choice>
        <mc:Fallback xmlns="">
          <p:sp>
            <p:nvSpPr>
              <p:cNvPr id="3" name="內容版面配置區 2">
                <a:extLst>
                  <a:ext uri="{FF2B5EF4-FFF2-40B4-BE49-F238E27FC236}">
                    <a16:creationId xmlns:a16="http://schemas.microsoft.com/office/drawing/2014/main" id="{4AEC7F80-9C22-A02A-4526-D3BC44453841}"/>
                  </a:ext>
                </a:extLst>
              </p:cNvPr>
              <p:cNvSpPr>
                <a:spLocks noGrp="1" noRot="1" noChangeAspect="1" noMove="1" noResize="1" noEditPoints="1" noAdjustHandles="1" noChangeArrowheads="1" noChangeShapeType="1" noTextEdit="1"/>
              </p:cNvSpPr>
              <p:nvPr>
                <p:ph idx="1"/>
              </p:nvPr>
            </p:nvSpPr>
            <p:spPr>
              <a:xfrm>
                <a:off x="838200" y="349624"/>
                <a:ext cx="10515600" cy="5827339"/>
              </a:xfrm>
              <a:blipFill>
                <a:blip r:embed="rId2"/>
                <a:stretch>
                  <a:fillRect l="-522" t="-1046" r="-580"/>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B4B7A8C7-C405-1716-5460-48837C406BCA}"/>
              </a:ext>
            </a:extLst>
          </p:cNvPr>
          <p:cNvPicPr>
            <a:picLocks noChangeAspect="1"/>
          </p:cNvPicPr>
          <p:nvPr/>
        </p:nvPicPr>
        <p:blipFill>
          <a:blip r:embed="rId3" cstate="print"/>
          <a:stretch>
            <a:fillRect/>
          </a:stretch>
        </p:blipFill>
        <p:spPr>
          <a:xfrm>
            <a:off x="4095339" y="2124776"/>
            <a:ext cx="5274310" cy="3234055"/>
          </a:xfrm>
          <a:prstGeom prst="rect">
            <a:avLst/>
          </a:prstGeom>
        </p:spPr>
      </p:pic>
    </p:spTree>
    <p:extLst>
      <p:ext uri="{BB962C8B-B14F-4D97-AF65-F5344CB8AC3E}">
        <p14:creationId xmlns:p14="http://schemas.microsoft.com/office/powerpoint/2010/main" val="132897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C1E2B8-5374-5A34-E900-7EBDC0BF842B}"/>
              </a:ext>
            </a:extLst>
          </p:cNvPr>
          <p:cNvSpPr>
            <a:spLocks noGrp="1"/>
          </p:cNvSpPr>
          <p:nvPr>
            <p:ph type="title"/>
          </p:nvPr>
        </p:nvSpPr>
        <p:spPr>
          <a:xfrm>
            <a:off x="838200" y="365125"/>
            <a:ext cx="10515600" cy="854075"/>
          </a:xfrm>
        </p:spPr>
        <p:txBody>
          <a:bodyPr>
            <a:normAutofit fontScale="90000"/>
          </a:bodyPr>
          <a:lstStyle/>
          <a:p>
            <a:r>
              <a:rPr lang="en-US" altLang="zh-TW" sz="2700" dirty="0">
                <a:solidFill>
                  <a:srgbClr val="000000"/>
                </a:solidFill>
                <a:effectLst/>
                <a:latin typeface="+mn-ea"/>
                <a:ea typeface="+mn-ea"/>
                <a:cs typeface="Courier"/>
              </a:rPr>
              <a:t>3.2.6 </a:t>
            </a:r>
            <a:r>
              <a:rPr lang="zh-TW" altLang="zh-TW" sz="2700" dirty="0">
                <a:solidFill>
                  <a:srgbClr val="000000"/>
                </a:solidFill>
                <a:effectLst/>
                <a:latin typeface="+mn-ea"/>
                <a:ea typeface="+mn-ea"/>
                <a:cs typeface="新細明體" panose="02020500000000000000" pitchFamily="18" charset="-120"/>
              </a:rPr>
              <a:t>賣權履約後的注資和股權稀釋效果</a:t>
            </a:r>
            <a:br>
              <a:rPr lang="zh-TW" altLang="zh-TW" sz="18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b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56BC77C-65FC-BEC2-47C5-6121FCE50635}"/>
                  </a:ext>
                </a:extLst>
              </p:cNvPr>
              <p:cNvSpPr>
                <a:spLocks noGrp="1"/>
              </p:cNvSpPr>
              <p:nvPr>
                <p:ph idx="1"/>
              </p:nvPr>
            </p:nvSpPr>
            <p:spPr>
              <a:xfrm>
                <a:off x="838200" y="851647"/>
                <a:ext cx="10515600" cy="5325316"/>
              </a:xfrm>
            </p:spPr>
            <p:txBody>
              <a:bodyPr>
                <a:normAutofit/>
              </a:bodyPr>
              <a:lstStyle/>
              <a:p>
                <a:r>
                  <a:rPr lang="zh-TW" altLang="zh-TW" sz="2000" kern="0" dirty="0">
                    <a:solidFill>
                      <a:srgbClr val="000000"/>
                    </a:solidFill>
                    <a:effectLst/>
                    <a:latin typeface="+mn-ea"/>
                    <a:cs typeface="Times New Roman" panose="02020603050405020304" pitchFamily="18" charset="0"/>
                  </a:rPr>
                  <a:t>行使巨災權益賣權時，公司將會發行新股並以特定履約價</a:t>
                </a:r>
                <a:r>
                  <a:rPr lang="en-US" altLang="zh-TW" sz="2000" i="1" kern="0" dirty="0">
                    <a:solidFill>
                      <a:srgbClr val="000000"/>
                    </a:solidFill>
                    <a:effectLst/>
                    <a:latin typeface="+mn-ea"/>
                  </a:rPr>
                  <a:t>K </a:t>
                </a:r>
                <a:r>
                  <a:rPr lang="zh-TW" altLang="zh-TW" sz="2000" kern="0" dirty="0">
                    <a:solidFill>
                      <a:srgbClr val="000000"/>
                    </a:solidFill>
                    <a:effectLst/>
                    <a:latin typeface="+mn-ea"/>
                    <a:cs typeface="Times New Roman" panose="02020603050405020304" pitchFamily="18" charset="0"/>
                  </a:rPr>
                  <a:t>賣給交易對手，此時</a:t>
                </a:r>
                <a:r>
                  <a:rPr lang="zh-TW" altLang="zh-TW" sz="2000" kern="0" dirty="0">
                    <a:solidFill>
                      <a:srgbClr val="FF0000"/>
                    </a:solidFill>
                    <a:effectLst/>
                    <a:latin typeface="+mn-ea"/>
                    <a:cs typeface="Times New Roman" panose="02020603050405020304" pitchFamily="18" charset="0"/>
                  </a:rPr>
                  <a:t>在外流通股數將增加</a:t>
                </a:r>
                <a:r>
                  <a:rPr lang="zh-TW" altLang="zh-TW" sz="2000" kern="0" dirty="0">
                    <a:solidFill>
                      <a:srgbClr val="000000"/>
                    </a:solidFill>
                    <a:effectLst/>
                    <a:latin typeface="+mn-ea"/>
                    <a:cs typeface="Times New Roman" panose="02020603050405020304" pitchFamily="18" charset="0"/>
                  </a:rPr>
                  <a:t>，會同時</a:t>
                </a:r>
                <a:r>
                  <a:rPr lang="zh-TW" altLang="zh-TW" sz="2000" kern="0" dirty="0">
                    <a:solidFill>
                      <a:srgbClr val="FF0000"/>
                    </a:solidFill>
                    <a:effectLst/>
                    <a:latin typeface="+mn-ea"/>
                    <a:cs typeface="Times New Roman" panose="02020603050405020304" pitchFamily="18" charset="0"/>
                  </a:rPr>
                  <a:t>有注資和股權稀釋的效果</a:t>
                </a:r>
                <a:r>
                  <a:rPr lang="zh-TW" altLang="zh-TW" sz="2000" kern="0" dirty="0">
                    <a:solidFill>
                      <a:srgbClr val="000000"/>
                    </a:solidFill>
                    <a:effectLst/>
                    <a:latin typeface="+mn-ea"/>
                    <a:cs typeface="Times New Roman" panose="02020603050405020304" pitchFamily="18" charset="0"/>
                  </a:rPr>
                  <a:t>產生，然而過去研究未將此問題考慮進去。利用結構式模型評價時會同時模擬公司資本結構，如此便能夠討論賣權履約時對於股價，原始股東，賣權發行者，及債權人價值的影響。</a:t>
                </a:r>
                <a:endParaRPr lang="en-US" altLang="zh-TW" sz="2000" kern="0" dirty="0">
                  <a:solidFill>
                    <a:srgbClr val="000000"/>
                  </a:solidFill>
                  <a:effectLst/>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當發生巨災的發生</a:t>
                </a:r>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在時間點</a:t>
                </a:r>
                <a:r>
                  <a:rPr lang="en-US" altLang="zh-TW" sz="2000" i="1" kern="0" dirty="0">
                    <a:solidFill>
                      <a:srgbClr val="000000"/>
                    </a:solidFill>
                    <a:effectLst/>
                    <a:latin typeface="+mn-ea"/>
                    <a:cs typeface="Times New Roman" panose="02020603050405020304" pitchFamily="18" charset="0"/>
                  </a:rPr>
                  <a:t>t</a:t>
                </a:r>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使公司價值下降、股東權益價值下降，進而導致股價下降，若符合巨災賣權雙重啟動機制的條件時，則保險公司在時間點</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𝜏</m:t>
                    </m:r>
                  </m:oMath>
                </a14:m>
                <a:r>
                  <a:rPr lang="zh-TW" altLang="zh-TW" sz="2000" kern="0" dirty="0">
                    <a:solidFill>
                      <a:srgbClr val="000000"/>
                    </a:solidFill>
                    <a:effectLst/>
                    <a:latin typeface="+mn-ea"/>
                    <a:cs typeface="Times New Roman" panose="02020603050405020304" pitchFamily="18" charset="0"/>
                  </a:rPr>
                  <a:t>履約</a:t>
                </a:r>
                <a:r>
                  <a:rPr lang="en-US" altLang="zh-TW" sz="2000" kern="0" dirty="0">
                    <a:solidFill>
                      <a:srgbClr val="000000"/>
                    </a:solidFill>
                    <a:effectLst/>
                    <a:latin typeface="+mn-ea"/>
                    <a:cs typeface="Times New Roman" panose="02020603050405020304" pitchFamily="18" charset="0"/>
                  </a:rPr>
                  <a:t>(</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𝜏</m:t>
                    </m:r>
                    <m:r>
                      <a:rPr lang="en-US" altLang="zh-TW" sz="2000" i="1" kern="0">
                        <a:solidFill>
                          <a:srgbClr val="000000"/>
                        </a:solidFill>
                        <a:effectLst/>
                        <a:latin typeface="Cambria Math" panose="02040503050406030204" pitchFamily="18" charset="0"/>
                        <a:cs typeface="Times New Roman" panose="02020603050405020304" pitchFamily="18" charset="0"/>
                      </a:rPr>
                      <m:t>∈(0,</m:t>
                    </m:r>
                    <m:r>
                      <a:rPr lang="en-US" altLang="zh-TW" sz="2000" i="1" kern="0">
                        <a:solidFill>
                          <a:srgbClr val="000000"/>
                        </a:solidFill>
                        <a:effectLst/>
                        <a:latin typeface="Cambria Math" panose="02040503050406030204" pitchFamily="18" charset="0"/>
                        <a:cs typeface="Times New Roman" panose="02020603050405020304" pitchFamily="18" charset="0"/>
                      </a:rPr>
                      <m:t>𝑇</m:t>
                    </m:r>
                    <m:r>
                      <a:rPr lang="en-US" altLang="zh-TW" sz="2000" i="1" kern="0">
                        <a:solidFill>
                          <a:srgbClr val="000000"/>
                        </a:solidFill>
                        <a:effectLst/>
                        <a:latin typeface="Cambria Math" panose="02040503050406030204" pitchFamily="18" charset="0"/>
                        <a:cs typeface="Times New Roman" panose="02020603050405020304" pitchFamily="18" charset="0"/>
                      </a:rPr>
                      <m:t>)</m:t>
                    </m:r>
                  </m:oMath>
                </a14:m>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，以事前約定的履約價</a:t>
                </a:r>
                <a:r>
                  <a:rPr lang="en-US" altLang="zh-TW" sz="2000" kern="0" dirty="0">
                    <a:solidFill>
                      <a:srgbClr val="000000"/>
                    </a:solidFill>
                    <a:effectLst/>
                    <a:latin typeface="+mn-ea"/>
                    <a:cs typeface="Times New Roman" panose="02020603050405020304" pitchFamily="18" charset="0"/>
                  </a:rPr>
                  <a:t>K</a:t>
                </a:r>
                <a:r>
                  <a:rPr lang="zh-TW" altLang="zh-TW" sz="2000" kern="0" dirty="0">
                    <a:solidFill>
                      <a:srgbClr val="000000"/>
                    </a:solidFill>
                    <a:effectLst/>
                    <a:latin typeface="+mn-ea"/>
                    <a:cs typeface="Times New Roman" panose="02020603050405020304" pitchFamily="18" charset="0"/>
                  </a:rPr>
                  <a:t>賣出新發行的股票</a:t>
                </a:r>
                <a:r>
                  <a:rPr lang="en-US" altLang="zh-TW" sz="2000" kern="0" dirty="0">
                    <a:solidFill>
                      <a:srgbClr val="000000"/>
                    </a:solidFill>
                    <a:effectLst/>
                    <a:latin typeface="+mn-ea"/>
                    <a:cs typeface="Times New Roman" panose="02020603050405020304" pitchFamily="18" charset="0"/>
                  </a:rPr>
                  <a:t>Y</a:t>
                </a:r>
                <a:r>
                  <a:rPr lang="zh-TW" altLang="zh-TW" sz="2000" kern="0" dirty="0">
                    <a:solidFill>
                      <a:srgbClr val="000000"/>
                    </a:solidFill>
                    <a:effectLst/>
                    <a:latin typeface="+mn-ea"/>
                    <a:cs typeface="Times New Roman" panose="02020603050405020304" pitchFamily="18" charset="0"/>
                  </a:rPr>
                  <a:t>股，因此履約後的公司價值為</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𝜏</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𝜏</m:t>
                        </m:r>
                        <m:r>
                          <a:rPr lang="en-US" altLang="zh-TW" sz="2000" i="1" kern="0">
                            <a:solidFill>
                              <a:srgbClr val="000000"/>
                            </a:solidFill>
                            <a:effectLst/>
                            <a:latin typeface="Cambria Math" panose="02040503050406030204" pitchFamily="18" charset="0"/>
                            <a:cs typeface="Times New Roman" panose="02020603050405020304" pitchFamily="18" charset="0"/>
                          </a:rPr>
                          <m:t>−</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𝐾𝑌</m:t>
                    </m:r>
                  </m:oMath>
                </a14:m>
                <a:r>
                  <a:rPr lang="zh-TW" altLang="zh-TW" sz="2000" kern="0" dirty="0">
                    <a:solidFill>
                      <a:srgbClr val="000000"/>
                    </a:solidFill>
                    <a:effectLst/>
                    <a:latin typeface="+mn-ea"/>
                    <a:cs typeface="Times New Roman" panose="02020603050405020304" pitchFamily="18" charset="0"/>
                  </a:rPr>
                  <a:t>，其中</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𝜏</m:t>
                        </m:r>
                        <m:r>
                          <a:rPr lang="en-US" altLang="zh-TW" sz="2000" i="1" kern="0">
                            <a:solidFill>
                              <a:srgbClr val="000000"/>
                            </a:solidFill>
                            <a:effectLst/>
                            <a:latin typeface="Cambria Math" panose="02040503050406030204" pitchFamily="18" charset="0"/>
                            <a:cs typeface="Times New Roman" panose="02020603050405020304" pitchFamily="18" charset="0"/>
                          </a:rPr>
                          <m:t>−</m:t>
                        </m:r>
                      </m:sub>
                    </m:sSub>
                  </m:oMath>
                </a14:m>
                <a:r>
                  <a:rPr lang="zh-TW" altLang="zh-TW" sz="2000" kern="0" dirty="0">
                    <a:solidFill>
                      <a:srgbClr val="000000"/>
                    </a:solidFill>
                    <a:effectLst/>
                    <a:latin typeface="+mn-ea"/>
                    <a:cs typeface="Times New Roman" panose="02020603050405020304" pitchFamily="18" charset="0"/>
                  </a:rPr>
                  <a:t>為尚未履約前的公司價值，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𝜏</m:t>
                        </m:r>
                      </m:sub>
                    </m:sSub>
                  </m:oMath>
                </a14:m>
                <a:r>
                  <a:rPr lang="zh-TW" altLang="zh-TW" sz="2000" kern="0" dirty="0">
                    <a:solidFill>
                      <a:srgbClr val="000000"/>
                    </a:solidFill>
                    <a:effectLst/>
                    <a:latin typeface="+mn-ea"/>
                    <a:cs typeface="Times New Roman" panose="02020603050405020304" pitchFamily="18" charset="0"/>
                  </a:rPr>
                  <a:t>為履約後的公司價值，</a:t>
                </a:r>
                <a:r>
                  <a:rPr lang="en-US" altLang="zh-TW" sz="2000" kern="0" dirty="0">
                    <a:solidFill>
                      <a:srgbClr val="000000"/>
                    </a:solidFill>
                    <a:effectLst/>
                    <a:latin typeface="+mn-ea"/>
                    <a:cs typeface="Times New Roman" panose="02020603050405020304" pitchFamily="18" charset="0"/>
                  </a:rPr>
                  <a:t>KY </a:t>
                </a:r>
                <a:r>
                  <a:rPr lang="zh-TW" altLang="zh-TW" sz="2000" kern="0" dirty="0">
                    <a:solidFill>
                      <a:srgbClr val="000000"/>
                    </a:solidFill>
                    <a:effectLst/>
                    <a:latin typeface="+mn-ea"/>
                    <a:cs typeface="Times New Roman" panose="02020603050405020304" pitchFamily="18" charset="0"/>
                  </a:rPr>
                  <a:t>則是因履約而產生的現金流入。</a:t>
                </a:r>
                <a:endParaRPr lang="en-US" altLang="zh-TW" sz="2000" kern="0" dirty="0">
                  <a:solidFill>
                    <a:srgbClr val="000000"/>
                  </a:solidFill>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此時股價可視為一個標的物為公司價值的</a:t>
                </a:r>
                <a:r>
                  <a:rPr lang="zh-TW" altLang="zh-TW" sz="2000" kern="0" dirty="0">
                    <a:solidFill>
                      <a:srgbClr val="FF0000"/>
                    </a:solidFill>
                    <a:effectLst/>
                    <a:latin typeface="+mn-ea"/>
                    <a:cs typeface="Times New Roman" panose="02020603050405020304" pitchFamily="18" charset="0"/>
                  </a:rPr>
                  <a:t>下出局買權</a:t>
                </a:r>
                <a:r>
                  <a:rPr lang="zh-TW" altLang="zh-TW" sz="2000" kern="0" dirty="0">
                    <a:solidFill>
                      <a:srgbClr val="000000"/>
                    </a:solidFill>
                    <a:effectLst/>
                    <a:latin typeface="+mn-ea"/>
                    <a:cs typeface="Times New Roman" panose="02020603050405020304" pitchFamily="18" charset="0"/>
                  </a:rPr>
                  <a:t>，價值可表示成：</a:t>
                </a:r>
                <a:r>
                  <a:rPr lang="zh-TW" altLang="zh-TW" sz="2000" kern="0" dirty="0">
                    <a:solidFill>
                      <a:srgbClr val="000000"/>
                    </a:solidFill>
                    <a:effectLst/>
                    <a:latin typeface="+mn-ea"/>
                    <a:cs typeface="Cambria Math" panose="02040503050406030204" pitchFamily="18" charset="0"/>
                  </a:rPr>
                  <a:t> </a:t>
                </a:r>
                <a14:m>
                  <m:oMath xmlns:m="http://schemas.openxmlformats.org/officeDocument/2006/math">
                    <m:sSub>
                      <m:sSubPr>
                        <m:ctrlPr>
                          <a:rPr lang="zh-TW" altLang="zh-TW" sz="2000" i="1">
                            <a:solidFill>
                              <a:srgbClr val="000000"/>
                            </a:solidFill>
                            <a:effectLst/>
                            <a:latin typeface="Cambria Math" panose="02040503050406030204" pitchFamily="18" charset="0"/>
                            <a:cs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Cambria Math" panose="02040503050406030204" pitchFamily="18" charset="0"/>
                          </a:rPr>
                          <m:t>𝑆</m:t>
                        </m:r>
                      </m:e>
                      <m:sub>
                        <m:r>
                          <a:rPr lang="en-US" altLang="zh-TW" sz="2000" i="1" kern="0">
                            <a:solidFill>
                              <a:srgbClr val="000000"/>
                            </a:solidFill>
                            <a:effectLst/>
                            <a:latin typeface="Cambria Math" panose="02040503050406030204" pitchFamily="18" charset="0"/>
                            <a:cs typeface="Cambria Math" panose="02040503050406030204" pitchFamily="18" charset="0"/>
                          </a:rPr>
                          <m:t>𝜏</m:t>
                        </m:r>
                      </m:sub>
                    </m:sSub>
                    <m:r>
                      <a:rPr lang="en-US" altLang="zh-TW" sz="2000" i="1" kern="0">
                        <a:solidFill>
                          <a:srgbClr val="000000"/>
                        </a:solidFill>
                        <a:effectLst/>
                        <a:latin typeface="Cambria Math" panose="02040503050406030204" pitchFamily="18" charset="0"/>
                        <a:cs typeface="Cambria Math" panose="02040503050406030204" pitchFamily="18" charset="0"/>
                      </a:rPr>
                      <m:t>=</m:t>
                    </m:r>
                    <m:r>
                      <a:rPr lang="en-US" altLang="zh-TW" sz="2000" i="1" kern="0">
                        <a:solidFill>
                          <a:srgbClr val="000000"/>
                        </a:solidFill>
                        <a:effectLst/>
                        <a:latin typeface="Cambria Math" panose="02040503050406030204" pitchFamily="18" charset="0"/>
                        <a:cs typeface="Cambria Math" panose="02040503050406030204" pitchFamily="18" charset="0"/>
                      </a:rPr>
                      <m:t>𝐶𝑎𝑙𝑙</m:t>
                    </m:r>
                    <m:r>
                      <a:rPr lang="en-US" altLang="zh-TW" sz="2000" i="1" kern="0">
                        <a:solidFill>
                          <a:srgbClr val="000000"/>
                        </a:solidFill>
                        <a:effectLst/>
                        <a:latin typeface="Cambria Math" panose="02040503050406030204" pitchFamily="18" charset="0"/>
                        <a:cs typeface="Cambria Math" panose="020405030504060302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𝜏</m:t>
                        </m:r>
                        <m:r>
                          <a:rPr lang="en-US" altLang="zh-TW" sz="2000" i="1" kern="0">
                            <a:solidFill>
                              <a:srgbClr val="000000"/>
                            </a:solidFill>
                            <a:effectLst/>
                            <a:latin typeface="Cambria Math" panose="02040503050406030204" pitchFamily="18" charset="0"/>
                            <a:cs typeface="Times New Roman" panose="02020603050405020304" pitchFamily="18" charset="0"/>
                          </a:rPr>
                          <m:t>−</m:t>
                        </m:r>
                      </m:sub>
                    </m:sSub>
                    <m:r>
                      <a:rPr lang="en-US" altLang="zh-TW" sz="2000" i="1" kern="0">
                        <a:solidFill>
                          <a:srgbClr val="000000"/>
                        </a:solidFill>
                        <a:effectLst/>
                        <a:latin typeface="Cambria Math" panose="02040503050406030204" pitchFamily="18" charset="0"/>
                        <a:cs typeface="Cambria Math" panose="02040503050406030204" pitchFamily="18" charset="0"/>
                      </a:rPr>
                      <m:t>+</m:t>
                    </m:r>
                    <m:r>
                      <a:rPr lang="en-US" altLang="zh-TW" sz="2000" i="1" kern="0">
                        <a:solidFill>
                          <a:srgbClr val="000000"/>
                        </a:solidFill>
                        <a:effectLst/>
                        <a:latin typeface="Cambria Math" panose="02040503050406030204" pitchFamily="18" charset="0"/>
                        <a:cs typeface="Cambria Math" panose="02040503050406030204" pitchFamily="18" charset="0"/>
                      </a:rPr>
                      <m:t>𝐾𝑌</m:t>
                    </m:r>
                    <m:r>
                      <a:rPr lang="en-US" altLang="zh-TW" sz="2000" i="1" kern="0">
                        <a:solidFill>
                          <a:srgbClr val="000000"/>
                        </a:solidFill>
                        <a:effectLst/>
                        <a:latin typeface="Cambria Math" panose="02040503050406030204" pitchFamily="18" charset="0"/>
                        <a:cs typeface="Cambria Math" panose="02040503050406030204" pitchFamily="18" charset="0"/>
                      </a:rPr>
                      <m:t>)/(</m:t>
                    </m:r>
                    <m:r>
                      <a:rPr lang="en-US" altLang="zh-TW" sz="2000" i="1" kern="0">
                        <a:solidFill>
                          <a:srgbClr val="000000"/>
                        </a:solidFill>
                        <a:effectLst/>
                        <a:latin typeface="Cambria Math" panose="02040503050406030204" pitchFamily="18" charset="0"/>
                        <a:cs typeface="Cambria Math" panose="02040503050406030204" pitchFamily="18" charset="0"/>
                      </a:rPr>
                      <m:t>𝑋</m:t>
                    </m:r>
                    <m:r>
                      <a:rPr lang="en-US" altLang="zh-TW" sz="2000" i="1" kern="0">
                        <a:solidFill>
                          <a:srgbClr val="000000"/>
                        </a:solidFill>
                        <a:effectLst/>
                        <a:latin typeface="Cambria Math" panose="02040503050406030204" pitchFamily="18" charset="0"/>
                        <a:cs typeface="Cambria Math" panose="02040503050406030204" pitchFamily="18" charset="0"/>
                      </a:rPr>
                      <m:t>+</m:t>
                    </m:r>
                    <m:r>
                      <a:rPr lang="en-US" altLang="zh-TW" sz="2000" i="1" kern="0">
                        <a:solidFill>
                          <a:srgbClr val="000000"/>
                        </a:solidFill>
                        <a:effectLst/>
                        <a:latin typeface="Cambria Math" panose="02040503050406030204" pitchFamily="18" charset="0"/>
                        <a:cs typeface="Cambria Math" panose="02040503050406030204" pitchFamily="18" charset="0"/>
                      </a:rPr>
                      <m:t>𝑌</m:t>
                    </m:r>
                    <m:r>
                      <a:rPr lang="en-US" altLang="zh-TW" sz="2000" i="1" kern="0">
                        <a:solidFill>
                          <a:srgbClr val="000000"/>
                        </a:solidFill>
                        <a:effectLst/>
                        <a:latin typeface="Cambria Math" panose="02040503050406030204" pitchFamily="18" charset="0"/>
                        <a:cs typeface="Cambria Math" panose="02040503050406030204" pitchFamily="18" charset="0"/>
                      </a:rPr>
                      <m:t>)</m:t>
                    </m:r>
                  </m:oMath>
                </a14:m>
                <a:endParaRPr lang="en-US" altLang="zh-TW" sz="2000" kern="0" dirty="0">
                  <a:solidFill>
                    <a:srgbClr val="000000"/>
                  </a:solidFill>
                  <a:latin typeface="+mn-ea"/>
                  <a:cs typeface="Times New Roman" panose="02020603050405020304" pitchFamily="18" charset="0"/>
                </a:endParaRPr>
              </a:p>
              <a:p>
                <a:r>
                  <a:rPr lang="zh-TW" altLang="en-US" sz="2000" dirty="0">
                    <a:solidFill>
                      <a:srgbClr val="000000"/>
                    </a:solidFill>
                    <a:latin typeface="+mn-ea"/>
                    <a:cs typeface="新細明體" panose="02020500000000000000" pitchFamily="18" charset="-120"/>
                  </a:rPr>
                  <a:t>當</a:t>
                </a:r>
                <a:r>
                  <a:rPr lang="zh-TW" altLang="zh-TW" sz="2000" dirty="0">
                    <a:solidFill>
                      <a:srgbClr val="000000"/>
                    </a:solidFill>
                    <a:effectLst/>
                    <a:latin typeface="+mn-ea"/>
                    <a:cs typeface="新細明體" panose="02020500000000000000" pitchFamily="18" charset="-120"/>
                  </a:rPr>
                  <a:t>履約日為到期日時</a:t>
                </a:r>
                <a14:m>
                  <m:oMath xmlns:m="http://schemas.openxmlformats.org/officeDocument/2006/math">
                    <m:r>
                      <a:rPr lang="en-US" altLang="zh-TW" sz="2000" i="1">
                        <a:solidFill>
                          <a:srgbClr val="000000"/>
                        </a:solidFill>
                        <a:effectLst/>
                        <a:latin typeface="Cambria Math" panose="02040503050406030204" pitchFamily="18" charset="0"/>
                        <a:cs typeface="新細明體" panose="02020500000000000000" pitchFamily="18" charset="-120"/>
                      </a:rPr>
                      <m:t>(</m:t>
                    </m:r>
                    <m:r>
                      <a:rPr lang="en-US" altLang="zh-TW" sz="2000" i="1">
                        <a:solidFill>
                          <a:srgbClr val="000000"/>
                        </a:solidFill>
                        <a:effectLst/>
                        <a:latin typeface="Cambria Math" panose="02040503050406030204" pitchFamily="18" charset="0"/>
                        <a:cs typeface="新細明體" panose="02020500000000000000" pitchFamily="18" charset="-120"/>
                      </a:rPr>
                      <m:t>𝜏</m:t>
                    </m:r>
                    <m:r>
                      <a:rPr lang="en-US" altLang="zh-TW" sz="2000" i="1">
                        <a:solidFill>
                          <a:srgbClr val="000000"/>
                        </a:solidFill>
                        <a:effectLst/>
                        <a:latin typeface="Cambria Math" panose="02040503050406030204" pitchFamily="18" charset="0"/>
                        <a:cs typeface="新細明體" panose="02020500000000000000" pitchFamily="18" charset="-120"/>
                      </a:rPr>
                      <m:t>=</m:t>
                    </m:r>
                    <m:r>
                      <a:rPr lang="en-US" altLang="zh-TW" sz="2000" i="1">
                        <a:solidFill>
                          <a:srgbClr val="000000"/>
                        </a:solidFill>
                        <a:effectLst/>
                        <a:latin typeface="Cambria Math" panose="02040503050406030204" pitchFamily="18" charset="0"/>
                        <a:cs typeface="新細明體" panose="02020500000000000000" pitchFamily="18" charset="-120"/>
                      </a:rPr>
                      <m:t>𝑇</m:t>
                    </m:r>
                    <m:r>
                      <a:rPr lang="en-US" altLang="zh-TW" sz="2000" i="1">
                        <a:solidFill>
                          <a:srgbClr val="000000"/>
                        </a:solidFill>
                        <a:effectLst/>
                        <a:latin typeface="Cambria Math" panose="02040503050406030204" pitchFamily="18" charset="0"/>
                        <a:cs typeface="新細明體" panose="02020500000000000000" pitchFamily="18" charset="-120"/>
                      </a:rPr>
                      <m:t>)</m:t>
                    </m:r>
                  </m:oMath>
                </a14:m>
                <a:r>
                  <a:rPr lang="zh-TW" altLang="zh-TW" sz="2000" dirty="0">
                    <a:solidFill>
                      <a:srgbClr val="000000"/>
                    </a:solidFill>
                    <a:effectLst/>
                    <a:latin typeface="+mn-ea"/>
                    <a:cs typeface="新細明體" panose="02020500000000000000" pitchFamily="18" charset="-120"/>
                  </a:rPr>
                  <a:t>，則股價可表示成：</a:t>
                </a:r>
                <a14:m>
                  <m:oMath xmlns:m="http://schemas.openxmlformats.org/officeDocument/2006/math">
                    <m:sSub>
                      <m:sSubPr>
                        <m:ctrlPr>
                          <a:rPr lang="zh-TW" altLang="zh-TW" sz="2000" i="1">
                            <a:solidFill>
                              <a:srgbClr val="000000"/>
                            </a:solidFill>
                            <a:effectLst/>
                            <a:latin typeface="Cambria Math" panose="02040503050406030204" pitchFamily="18" charset="0"/>
                            <a:cs typeface="Cambria Math" panose="02040503050406030204" pitchFamily="18" charset="0"/>
                          </a:rPr>
                        </m:ctrlPr>
                      </m:sSubPr>
                      <m:e>
                        <m:r>
                          <a:rPr lang="en-US" altLang="zh-TW" sz="2000" i="1">
                            <a:solidFill>
                              <a:srgbClr val="000000"/>
                            </a:solidFill>
                            <a:effectLst/>
                            <a:latin typeface="Cambria Math" panose="02040503050406030204" pitchFamily="18" charset="0"/>
                            <a:cs typeface="Cambria Math" panose="02040503050406030204" pitchFamily="18" charset="0"/>
                          </a:rPr>
                          <m:t>𝑆</m:t>
                        </m:r>
                      </m:e>
                      <m:sub>
                        <m:r>
                          <a:rPr lang="en-US" altLang="zh-TW" sz="2000" i="1">
                            <a:solidFill>
                              <a:srgbClr val="000000"/>
                            </a:solidFill>
                            <a:effectLst/>
                            <a:latin typeface="Cambria Math" panose="02040503050406030204" pitchFamily="18" charset="0"/>
                            <a:cs typeface="Cambria Math" panose="02040503050406030204" pitchFamily="18" charset="0"/>
                          </a:rPr>
                          <m:t>𝑇</m:t>
                        </m:r>
                      </m:sub>
                    </m:sSub>
                    <m:r>
                      <a:rPr lang="en-US" altLang="zh-TW" sz="2000" i="1">
                        <a:solidFill>
                          <a:srgbClr val="000000"/>
                        </a:solidFill>
                        <a:effectLst/>
                        <a:latin typeface="Cambria Math" panose="02040503050406030204" pitchFamily="18" charset="0"/>
                        <a:cs typeface="Cambria Math" panose="02040503050406030204" pitchFamily="18" charset="0"/>
                      </a:rPr>
                      <m:t>=(</m:t>
                    </m:r>
                    <m:sSub>
                      <m:sSubPr>
                        <m:ctrlPr>
                          <a:rPr lang="zh-TW" altLang="zh-TW" sz="2000" i="1">
                            <a:solidFill>
                              <a:srgbClr val="000000"/>
                            </a:solidFill>
                            <a:effectLst/>
                            <a:latin typeface="Cambria Math" panose="02040503050406030204" pitchFamily="18" charset="0"/>
                            <a:cs typeface="Cambria Math" panose="02040503050406030204" pitchFamily="18" charset="0"/>
                          </a:rPr>
                        </m:ctrlPr>
                      </m:sSubPr>
                      <m:e>
                        <m:r>
                          <a:rPr lang="en-US" altLang="zh-TW" sz="2000" i="1">
                            <a:solidFill>
                              <a:srgbClr val="000000"/>
                            </a:solidFill>
                            <a:effectLst/>
                            <a:latin typeface="Cambria Math" panose="02040503050406030204" pitchFamily="18" charset="0"/>
                            <a:cs typeface="Cambria Math" panose="02040503050406030204" pitchFamily="18" charset="0"/>
                          </a:rPr>
                          <m:t>𝑉</m:t>
                        </m:r>
                      </m:e>
                      <m:sub>
                        <m:r>
                          <a:rPr lang="en-US" altLang="zh-TW" sz="2000" i="1">
                            <a:solidFill>
                              <a:srgbClr val="000000"/>
                            </a:solidFill>
                            <a:effectLst/>
                            <a:latin typeface="Cambria Math" panose="02040503050406030204" pitchFamily="18" charset="0"/>
                            <a:cs typeface="Cambria Math" panose="02040503050406030204" pitchFamily="18" charset="0"/>
                          </a:rPr>
                          <m:t>𝑇</m:t>
                        </m:r>
                      </m:sub>
                    </m:sSub>
                    <m:r>
                      <a:rPr lang="en-US" altLang="zh-TW" sz="2000" i="1">
                        <a:solidFill>
                          <a:srgbClr val="000000"/>
                        </a:solidFill>
                        <a:effectLst/>
                        <a:latin typeface="Cambria Math" panose="02040503050406030204" pitchFamily="18" charset="0"/>
                        <a:cs typeface="Cambria Math" panose="02040503050406030204" pitchFamily="18" charset="0"/>
                      </a:rPr>
                      <m:t>+</m:t>
                    </m:r>
                    <m:r>
                      <a:rPr lang="en-US" altLang="zh-TW" sz="2000" i="1">
                        <a:solidFill>
                          <a:srgbClr val="000000"/>
                        </a:solidFill>
                        <a:effectLst/>
                        <a:latin typeface="Cambria Math" panose="02040503050406030204" pitchFamily="18" charset="0"/>
                        <a:cs typeface="Cambria Math" panose="02040503050406030204" pitchFamily="18" charset="0"/>
                      </a:rPr>
                      <m:t>𝐾𝑌</m:t>
                    </m:r>
                    <m:r>
                      <a:rPr lang="en-US" altLang="zh-TW" sz="2000" i="1">
                        <a:solidFill>
                          <a:srgbClr val="000000"/>
                        </a:solidFill>
                        <a:effectLst/>
                        <a:latin typeface="Cambria Math" panose="02040503050406030204" pitchFamily="18" charset="0"/>
                        <a:cs typeface="Cambria Math" panose="02040503050406030204" pitchFamily="18" charset="0"/>
                      </a:rPr>
                      <m:t>−</m:t>
                    </m:r>
                    <m:sSub>
                      <m:sSubPr>
                        <m:ctrlPr>
                          <a:rPr lang="zh-TW" altLang="zh-TW" sz="2000" i="1">
                            <a:solidFill>
                              <a:srgbClr val="000000"/>
                            </a:solidFill>
                            <a:effectLst/>
                            <a:latin typeface="Cambria Math" panose="02040503050406030204" pitchFamily="18" charset="0"/>
                            <a:cs typeface="Cambria Math" panose="02040503050406030204" pitchFamily="18" charset="0"/>
                          </a:rPr>
                        </m:ctrlPr>
                      </m:sSubPr>
                      <m:e>
                        <m:r>
                          <a:rPr lang="en-US" altLang="zh-TW" sz="2000" i="1">
                            <a:solidFill>
                              <a:srgbClr val="000000"/>
                            </a:solidFill>
                            <a:effectLst/>
                            <a:latin typeface="Cambria Math" panose="02040503050406030204" pitchFamily="18" charset="0"/>
                            <a:cs typeface="Cambria Math" panose="02040503050406030204" pitchFamily="18" charset="0"/>
                          </a:rPr>
                          <m:t>𝐷</m:t>
                        </m:r>
                      </m:e>
                      <m:sub>
                        <m:r>
                          <a:rPr lang="en-US" altLang="zh-TW" sz="2000" i="1">
                            <a:solidFill>
                              <a:srgbClr val="000000"/>
                            </a:solidFill>
                            <a:effectLst/>
                            <a:latin typeface="Cambria Math" panose="02040503050406030204" pitchFamily="18" charset="0"/>
                            <a:cs typeface="Cambria Math" panose="02040503050406030204" pitchFamily="18" charset="0"/>
                          </a:rPr>
                          <m:t>𝑇</m:t>
                        </m:r>
                      </m:sub>
                    </m:sSub>
                    <m:r>
                      <a:rPr lang="en-US" altLang="zh-TW" sz="2000" i="1">
                        <a:solidFill>
                          <a:srgbClr val="000000"/>
                        </a:solidFill>
                        <a:effectLst/>
                        <a:latin typeface="Cambria Math" panose="02040503050406030204" pitchFamily="18" charset="0"/>
                        <a:cs typeface="Cambria Math" panose="02040503050406030204" pitchFamily="18" charset="0"/>
                      </a:rPr>
                      <m:t>)/(</m:t>
                    </m:r>
                    <m:r>
                      <a:rPr lang="en-US" altLang="zh-TW" sz="2000" i="1">
                        <a:solidFill>
                          <a:srgbClr val="000000"/>
                        </a:solidFill>
                        <a:effectLst/>
                        <a:latin typeface="Cambria Math" panose="02040503050406030204" pitchFamily="18" charset="0"/>
                        <a:cs typeface="Cambria Math" panose="02040503050406030204" pitchFamily="18" charset="0"/>
                      </a:rPr>
                      <m:t>𝑋</m:t>
                    </m:r>
                    <m:r>
                      <a:rPr lang="en-US" altLang="zh-TW" sz="2000" i="1">
                        <a:solidFill>
                          <a:srgbClr val="000000"/>
                        </a:solidFill>
                        <a:effectLst/>
                        <a:latin typeface="Cambria Math" panose="02040503050406030204" pitchFamily="18" charset="0"/>
                        <a:cs typeface="Cambria Math" panose="02040503050406030204" pitchFamily="18" charset="0"/>
                      </a:rPr>
                      <m:t>+</m:t>
                    </m:r>
                    <m:r>
                      <a:rPr lang="en-US" altLang="zh-TW" sz="2000" i="1">
                        <a:solidFill>
                          <a:srgbClr val="000000"/>
                        </a:solidFill>
                        <a:effectLst/>
                        <a:latin typeface="Cambria Math" panose="02040503050406030204" pitchFamily="18" charset="0"/>
                        <a:cs typeface="Cambria Math" panose="02040503050406030204" pitchFamily="18" charset="0"/>
                      </a:rPr>
                      <m:t>𝑌</m:t>
                    </m:r>
                    <m:r>
                      <a:rPr lang="en-US" altLang="zh-TW" sz="2000" i="1">
                        <a:solidFill>
                          <a:srgbClr val="000000"/>
                        </a:solidFill>
                        <a:effectLst/>
                        <a:latin typeface="Cambria Math" panose="02040503050406030204" pitchFamily="18" charset="0"/>
                        <a:cs typeface="Cambria Math" panose="02040503050406030204" pitchFamily="18" charset="0"/>
                      </a:rPr>
                      <m:t>)</m:t>
                    </m:r>
                  </m:oMath>
                </a14:m>
                <a:r>
                  <a:rPr lang="zh-TW" altLang="zh-TW" sz="2000" dirty="0">
                    <a:solidFill>
                      <a:srgbClr val="000000"/>
                    </a:solidFill>
                    <a:effectLst/>
                    <a:latin typeface="+mn-ea"/>
                    <a:cs typeface="新細明體" panose="02020500000000000000" pitchFamily="18" charset="-120"/>
                  </a:rPr>
                  <a:t>，其中</a:t>
                </a:r>
                <a14:m>
                  <m:oMath xmlns:m="http://schemas.openxmlformats.org/officeDocument/2006/math">
                    <m:sSub>
                      <m:sSubPr>
                        <m:ctrlPr>
                          <a:rPr lang="zh-TW" altLang="zh-TW" sz="2000" i="1">
                            <a:solidFill>
                              <a:srgbClr val="000000"/>
                            </a:solidFill>
                            <a:effectLst/>
                            <a:latin typeface="Cambria Math" panose="02040503050406030204" pitchFamily="18" charset="0"/>
                            <a:cs typeface="Cambria Math" panose="02040503050406030204" pitchFamily="18" charset="0"/>
                          </a:rPr>
                        </m:ctrlPr>
                      </m:sSubPr>
                      <m:e>
                        <m:r>
                          <a:rPr lang="en-US" altLang="zh-TW" sz="2000" i="1">
                            <a:solidFill>
                              <a:srgbClr val="000000"/>
                            </a:solidFill>
                            <a:effectLst/>
                            <a:latin typeface="Cambria Math" panose="02040503050406030204" pitchFamily="18" charset="0"/>
                            <a:cs typeface="Cambria Math" panose="02040503050406030204" pitchFamily="18" charset="0"/>
                          </a:rPr>
                          <m:t>𝐷</m:t>
                        </m:r>
                      </m:e>
                      <m:sub>
                        <m:r>
                          <a:rPr lang="en-US" altLang="zh-TW" sz="2000" i="1">
                            <a:solidFill>
                              <a:srgbClr val="000000"/>
                            </a:solidFill>
                            <a:effectLst/>
                            <a:latin typeface="Cambria Math" panose="02040503050406030204" pitchFamily="18" charset="0"/>
                            <a:cs typeface="Cambria Math" panose="02040503050406030204" pitchFamily="18" charset="0"/>
                          </a:rPr>
                          <m:t>𝑇</m:t>
                        </m:r>
                      </m:sub>
                    </m:sSub>
                  </m:oMath>
                </a14:m>
                <a:r>
                  <a:rPr lang="zh-TW" altLang="zh-TW" sz="2000" dirty="0">
                    <a:solidFill>
                      <a:srgbClr val="000000"/>
                    </a:solidFill>
                    <a:effectLst/>
                    <a:latin typeface="+mn-ea"/>
                    <a:cs typeface="新細明體" panose="02020500000000000000" pitchFamily="18" charset="-120"/>
                  </a:rPr>
                  <a:t>為到期日要償還的債務價值。</a:t>
                </a:r>
              </a:p>
              <a:p>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E56BC77C-65FC-BEC2-47C5-6121FCE50635}"/>
                  </a:ext>
                </a:extLst>
              </p:cNvPr>
              <p:cNvSpPr>
                <a:spLocks noGrp="1" noRot="1" noChangeAspect="1" noMove="1" noResize="1" noEditPoints="1" noAdjustHandles="1" noChangeArrowheads="1" noChangeShapeType="1" noTextEdit="1"/>
              </p:cNvSpPr>
              <p:nvPr>
                <p:ph idx="1"/>
              </p:nvPr>
            </p:nvSpPr>
            <p:spPr>
              <a:xfrm>
                <a:off x="838200" y="851647"/>
                <a:ext cx="10515600" cy="5325316"/>
              </a:xfrm>
              <a:blipFill>
                <a:blip r:embed="rId2"/>
                <a:stretch>
                  <a:fillRect l="-522" t="-1260" r="-34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8709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0351C1-B53C-8E1B-AF47-89DE3B9A68DF}"/>
              </a:ext>
            </a:extLst>
          </p:cNvPr>
          <p:cNvSpPr>
            <a:spLocks noGrp="1"/>
          </p:cNvSpPr>
          <p:nvPr>
            <p:ph type="title"/>
          </p:nvPr>
        </p:nvSpPr>
        <p:spPr>
          <a:xfrm>
            <a:off x="838200" y="678891"/>
            <a:ext cx="10515600" cy="387910"/>
          </a:xfrm>
        </p:spPr>
        <p:txBody>
          <a:bodyPr>
            <a:noAutofit/>
          </a:bodyPr>
          <a:lstStyle/>
          <a:p>
            <a:r>
              <a:rPr lang="en-US" altLang="zh-TW" sz="2400" dirty="0">
                <a:latin typeface="+mn-ea"/>
                <a:ea typeface="+mn-ea"/>
              </a:rPr>
              <a:t>3.3</a:t>
            </a:r>
            <a:r>
              <a:rPr lang="en-US" altLang="zh-TW" sz="2400" b="1" dirty="0">
                <a:solidFill>
                  <a:srgbClr val="000000"/>
                </a:solidFill>
                <a:effectLst/>
                <a:latin typeface="+mn-ea"/>
                <a:ea typeface="+mn-ea"/>
                <a:cs typeface="Helvetica" panose="020B0604020202020204" pitchFamily="34" charset="0"/>
              </a:rPr>
              <a:t>Bino-Trinomial structure</a:t>
            </a:r>
            <a:r>
              <a:rPr lang="zh-TW" altLang="zh-TW" sz="2400" b="1" dirty="0">
                <a:solidFill>
                  <a:srgbClr val="000000"/>
                </a:solidFill>
                <a:effectLst/>
                <a:latin typeface="+mn-ea"/>
                <a:ea typeface="+mn-ea"/>
                <a:cs typeface="PingFang TC"/>
              </a:rPr>
              <a:t>的風險中立機率以及巨災規模機率</a:t>
            </a:r>
            <a:br>
              <a:rPr lang="en-US" altLang="zh-TW" sz="2400" b="1" dirty="0">
                <a:solidFill>
                  <a:srgbClr val="000000"/>
                </a:solidFill>
                <a:effectLst/>
                <a:latin typeface="+mn-ea"/>
                <a:ea typeface="+mn-ea"/>
                <a:cs typeface="PingFang TC"/>
              </a:rPr>
            </a:br>
            <a:br>
              <a:rPr lang="zh-TW" altLang="zh-TW" sz="2400" dirty="0">
                <a:solidFill>
                  <a:srgbClr val="0D0D0D"/>
                </a:solidFill>
                <a:effectLst/>
                <a:latin typeface="+mn-ea"/>
                <a:ea typeface="+mn-ea"/>
              </a:rPr>
            </a:br>
            <a:endParaRPr lang="zh-TW" altLang="en-US" sz="2400" dirty="0">
              <a:latin typeface="+mn-ea"/>
              <a:ea typeface="+mn-ea"/>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5EDBDD3-E156-6D34-7149-9A2FE546FACD}"/>
                  </a:ext>
                </a:extLst>
              </p:cNvPr>
              <p:cNvSpPr>
                <a:spLocks noGrp="1"/>
              </p:cNvSpPr>
              <p:nvPr>
                <p:ph idx="1"/>
              </p:nvPr>
            </p:nvSpPr>
            <p:spPr>
              <a:xfrm>
                <a:off x="667870" y="1213505"/>
                <a:ext cx="10515600" cy="5146022"/>
              </a:xfrm>
            </p:spPr>
            <p:txBody>
              <a:bodyPr>
                <a:normAutofit/>
              </a:bodyPr>
              <a:lstStyle/>
              <a:p>
                <a:r>
                  <a:rPr lang="zh-TW" altLang="zh-TW" sz="2000" dirty="0">
                    <a:solidFill>
                      <a:srgbClr val="000000"/>
                    </a:solidFill>
                    <a:effectLst/>
                    <a:latin typeface="+mn-ea"/>
                  </a:rPr>
                  <a:t>假定保險公司有賠償上限，並用</a:t>
                </a:r>
                <a:r>
                  <a:rPr lang="en-US" altLang="zh-TW" sz="2000" dirty="0">
                    <a:solidFill>
                      <a:srgbClr val="000000"/>
                    </a:solidFill>
                    <a:effectLst/>
                    <a:latin typeface="+mn-ea"/>
                  </a:rPr>
                  <a:t>Zeta distribution</a:t>
                </a:r>
                <a:r>
                  <a:rPr lang="zh-TW" altLang="zh-TW" sz="2000" dirty="0">
                    <a:solidFill>
                      <a:srgbClr val="000000"/>
                    </a:solidFill>
                    <a:effectLst/>
                    <a:latin typeface="+mn-ea"/>
                  </a:rPr>
                  <a:t>模擬不同規模的巨災，來計算不同出險金額發生的機率，並用</a:t>
                </a:r>
                <a:r>
                  <a:rPr lang="en-US" altLang="zh-TW" sz="2000" dirty="0">
                    <a:solidFill>
                      <a:srgbClr val="000000"/>
                    </a:solidFill>
                    <a:effectLst/>
                    <a:latin typeface="+mn-ea"/>
                  </a:rPr>
                  <a:t>Bino-Trinomial Structure</a:t>
                </a:r>
                <a:r>
                  <a:rPr lang="zh-TW" altLang="zh-TW" sz="2000" dirty="0">
                    <a:solidFill>
                      <a:srgbClr val="000000"/>
                    </a:solidFill>
                    <a:effectLst/>
                    <a:latin typeface="+mn-ea"/>
                  </a:rPr>
                  <a:t>來模擬公司價值的變化，以進行之後的巨災賣權的評價。</a:t>
                </a:r>
                <a:endParaRPr lang="en-US" altLang="zh-TW" sz="2000" dirty="0">
                  <a:solidFill>
                    <a:srgbClr val="000000"/>
                  </a:solidFill>
                  <a:effectLst/>
                  <a:latin typeface="+mn-ea"/>
                </a:endParaRPr>
              </a:p>
              <a:p>
                <a:endParaRPr lang="en-US" altLang="zh-TW" sz="2000" dirty="0">
                  <a:solidFill>
                    <a:srgbClr val="000000"/>
                  </a:solidFill>
                  <a:effectLst/>
                  <a:latin typeface="+mn-ea"/>
                </a:endParaRPr>
              </a:p>
              <a:p>
                <a:pPr indent="304800">
                  <a:lnSpc>
                    <a:spcPct val="150000"/>
                  </a:lnSpc>
                </a:pPr>
                <a:r>
                  <a:rPr lang="zh-TW" altLang="zh-TW" sz="2000" dirty="0">
                    <a:solidFill>
                      <a:srgbClr val="000000"/>
                    </a:solidFill>
                    <a:effectLst/>
                    <a:latin typeface="+mn-ea"/>
                  </a:rPr>
                  <a:t>根據</a:t>
                </a:r>
                <a:r>
                  <a:rPr lang="zh-TW" altLang="en-US" sz="2000" dirty="0">
                    <a:solidFill>
                      <a:srgbClr val="000000"/>
                    </a:solidFill>
                    <a:effectLst/>
                    <a:latin typeface="+mn-ea"/>
                  </a:rPr>
                  <a:t>前面</a:t>
                </a:r>
                <a:r>
                  <a:rPr lang="zh-TW" altLang="zh-TW" sz="2000" dirty="0">
                    <a:solidFill>
                      <a:srgbClr val="000000"/>
                    </a:solidFill>
                    <a:effectLst/>
                    <a:latin typeface="+mn-ea"/>
                  </a:rPr>
                  <a:t>所描述的</a:t>
                </a:r>
                <a:r>
                  <a:rPr lang="en-US" altLang="zh-TW" sz="2000" dirty="0">
                    <a:solidFill>
                      <a:srgbClr val="000000"/>
                    </a:solidFill>
                    <a:effectLst/>
                    <a:latin typeface="+mn-ea"/>
                  </a:rPr>
                  <a:t>Zeta Distribution</a:t>
                </a:r>
                <a:r>
                  <a:rPr lang="zh-TW" altLang="zh-TW" sz="2000" dirty="0">
                    <a:solidFill>
                      <a:srgbClr val="000000"/>
                    </a:solidFill>
                    <a:effectLst/>
                    <a:latin typeface="+mn-ea"/>
                  </a:rPr>
                  <a:t>，由於離散統計分配的特性，可直接透過其累積機率密度函數可直接求取單點的損失機率，可表示如下：</a:t>
                </a:r>
                <a:endParaRPr lang="en-US" altLang="zh-TW" sz="2000" dirty="0">
                  <a:solidFill>
                    <a:srgbClr val="000000"/>
                  </a:solidFill>
                  <a:effectLst/>
                  <a:latin typeface="+mn-ea"/>
                </a:endParaRPr>
              </a:p>
              <a:p>
                <a:pPr indent="0">
                  <a:lnSpc>
                    <a:spcPct val="150000"/>
                  </a:lnSpc>
                  <a:buNone/>
                </a:pPr>
                <a:r>
                  <a:rPr lang="zh-TW" altLang="en-US" sz="2000" dirty="0">
                    <a:solidFill>
                      <a:srgbClr val="000000"/>
                    </a:solidFill>
                    <a:latin typeface="+mn-ea"/>
                  </a:rPr>
                  <a:t>                                                         </a:t>
                </a:r>
                <a14:m>
                  <m:oMath xmlns:m="http://schemas.openxmlformats.org/officeDocument/2006/math">
                    <m:r>
                      <a:rPr lang="zh-TW" altLang="en-US" sz="2000" i="1" dirty="0" smtClean="0">
                        <a:solidFill>
                          <a:srgbClr val="000000"/>
                        </a:solidFill>
                        <a:effectLst/>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r>
                      <a:rPr lang="zh-TW" altLang="en-US" sz="2000" i="1" dirty="0" smtClean="0">
                        <a:solidFill>
                          <a:srgbClr val="000000"/>
                        </a:solidFill>
                        <a:latin typeface="Cambria Math" panose="02040503050406030204" pitchFamily="18" charset="0"/>
                      </a:rPr>
                      <m:t> </m:t>
                    </m:r>
                    <m:r>
                      <a:rPr lang="zh-TW" altLang="en-US" sz="2000" i="1" dirty="0">
                        <a:solidFill>
                          <a:srgbClr val="000000"/>
                        </a:solidFill>
                        <a:latin typeface="Cambria Math" panose="02040503050406030204" pitchFamily="18" charset="0"/>
                      </a:rPr>
                      <m:t> </m:t>
                    </m:r>
                    <m:sSub>
                      <m:sSubPr>
                        <m:ctrlPr>
                          <a:rPr lang="zh-TW" altLang="zh-TW" sz="2000" i="1" smtClean="0">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𝐹</m:t>
                        </m:r>
                      </m:e>
                      <m:sub>
                        <m:r>
                          <a:rPr lang="en-US" altLang="zh-TW" sz="2000" i="1" kern="0">
                            <a:solidFill>
                              <a:srgbClr val="000000"/>
                            </a:solidFill>
                            <a:effectLst/>
                            <a:latin typeface="Cambria Math" panose="02040503050406030204" pitchFamily="18" charset="0"/>
                            <a:cs typeface="Times New Roman" panose="02020603050405020304" pitchFamily="18" charset="0"/>
                          </a:rPr>
                          <m:t>𝑘</m:t>
                        </m:r>
                      </m:sub>
                    </m:sSub>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𝑘</m:t>
                        </m:r>
                      </m:e>
                    </m:d>
                    <m:r>
                      <a:rPr lang="en-US" altLang="zh-TW" sz="2000" i="1" kern="0">
                        <a:solidFill>
                          <a:srgbClr val="000000"/>
                        </a:solidFill>
                        <a:effectLst/>
                        <a:latin typeface="Cambria Math" panose="02040503050406030204" pitchFamily="18" charset="0"/>
                        <a:cs typeface="Times New Roman" panose="02020603050405020304" pitchFamily="18" charset="0"/>
                      </a:rPr>
                      <m:t>=</m:t>
                    </m:r>
                    <m:f>
                      <m:fPr>
                        <m:ctrlPr>
                          <a:rPr lang="zh-TW" altLang="zh-TW" sz="2000" i="1">
                            <a:solidFill>
                              <a:srgbClr val="000000"/>
                            </a:solidFill>
                            <a:effectLst/>
                            <a:latin typeface="Cambria Math" panose="02040503050406030204" pitchFamily="18" charset="0"/>
                          </a:rPr>
                        </m:ctrlPr>
                      </m:fPr>
                      <m:num>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𝐻</m:t>
                            </m:r>
                          </m:e>
                          <m:sub>
                            <m:r>
                              <a:rPr lang="en-US" altLang="zh-TW" sz="2000" i="1" kern="0">
                                <a:solidFill>
                                  <a:srgbClr val="000000"/>
                                </a:solidFill>
                                <a:effectLst/>
                                <a:latin typeface="Cambria Math" panose="02040503050406030204" pitchFamily="18" charset="0"/>
                                <a:cs typeface="Times New Roman" panose="02020603050405020304" pitchFamily="18" charset="0"/>
                              </a:rPr>
                              <m:t>𝑘</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𝑠</m:t>
                            </m:r>
                          </m:sub>
                        </m:sSub>
                      </m:num>
                      <m:den>
                        <m:r>
                          <a:rPr lang="en-US" altLang="zh-TW" sz="2000" i="1" kern="0">
                            <a:solidFill>
                              <a:srgbClr val="000000"/>
                            </a:solidFill>
                            <a:effectLst/>
                            <a:latin typeface="Cambria Math" panose="02040503050406030204" pitchFamily="18" charset="0"/>
                            <a:cs typeface="Times New Roman" panose="02020603050405020304" pitchFamily="18" charset="0"/>
                          </a:rPr>
                          <m:t>𝜁</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𝑠</m:t>
                        </m:r>
                        <m:r>
                          <a:rPr lang="en-US" altLang="zh-TW" sz="2000" i="1" kern="0">
                            <a:solidFill>
                              <a:srgbClr val="000000"/>
                            </a:solidFill>
                            <a:effectLst/>
                            <a:latin typeface="Cambria Math" panose="02040503050406030204" pitchFamily="18" charset="0"/>
                            <a:cs typeface="Times New Roman" panose="02020603050405020304" pitchFamily="18" charset="0"/>
                          </a:rPr>
                          <m:t>)</m:t>
                        </m:r>
                      </m:den>
                    </m:f>
                  </m:oMath>
                </a14:m>
                <a:endParaRPr lang="zh-TW" altLang="zh-TW" sz="2000" dirty="0">
                  <a:effectLst/>
                  <a:latin typeface="+mn-ea"/>
                </a:endParaRPr>
              </a:p>
              <a:p>
                <a:endParaRPr lang="zh-TW" altLang="zh-TW" sz="2000" dirty="0">
                  <a:effectLst/>
                  <a:latin typeface="+mn-ea"/>
                </a:endParaRPr>
              </a:p>
              <a:p>
                <a:pPr>
                  <a:lnSpc>
                    <a:spcPct val="150000"/>
                  </a:lnSpc>
                </a:pPr>
                <a:r>
                  <a:rPr lang="zh-TW" altLang="zh-TW" sz="2000" dirty="0">
                    <a:solidFill>
                      <a:srgbClr val="000000"/>
                    </a:solidFill>
                    <a:effectLst/>
                    <a:latin typeface="+mn-ea"/>
                  </a:rPr>
                  <a:t>其中</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𝐻</m:t>
                        </m:r>
                      </m:e>
                      <m:sub>
                        <m:r>
                          <a:rPr lang="en-US" altLang="zh-TW" sz="2000" i="1">
                            <a:solidFill>
                              <a:srgbClr val="000000"/>
                            </a:solidFill>
                            <a:effectLst/>
                            <a:latin typeface="Cambria Math" panose="02040503050406030204" pitchFamily="18" charset="0"/>
                          </a:rPr>
                          <m:t>𝑘</m:t>
                        </m:r>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𝑠</m:t>
                        </m:r>
                      </m:sub>
                    </m:sSub>
                    <m:r>
                      <a:rPr lang="en-US" altLang="zh-TW" sz="2000" i="1">
                        <a:solidFill>
                          <a:srgbClr val="000000"/>
                        </a:solidFill>
                        <a:effectLst/>
                        <a:latin typeface="Cambria Math" panose="02040503050406030204" pitchFamily="18" charset="0"/>
                      </a:rPr>
                      <m:t>=</m:t>
                    </m:r>
                    <m:nary>
                      <m:naryPr>
                        <m:chr m:val="∑"/>
                        <m:limLoc m:val="subSup"/>
                        <m:ctrlPr>
                          <a:rPr lang="zh-TW" altLang="zh-TW" sz="2000" i="1">
                            <a:solidFill>
                              <a:srgbClr val="000000"/>
                            </a:solidFill>
                            <a:effectLst/>
                            <a:latin typeface="Cambria Math" panose="02040503050406030204" pitchFamily="18" charset="0"/>
                          </a:rPr>
                        </m:ctrlPr>
                      </m:naryPr>
                      <m:sub>
                        <m:r>
                          <a:rPr lang="en-US" altLang="zh-TW" sz="2000" i="1">
                            <a:solidFill>
                              <a:srgbClr val="000000"/>
                            </a:solidFill>
                            <a:effectLst/>
                            <a:latin typeface="Cambria Math" panose="02040503050406030204" pitchFamily="18" charset="0"/>
                          </a:rPr>
                          <m:t>𝑛</m:t>
                        </m:r>
                        <m:r>
                          <a:rPr lang="en-US" altLang="zh-TW" sz="2000" i="1">
                            <a:solidFill>
                              <a:srgbClr val="000000"/>
                            </a:solidFill>
                            <a:effectLst/>
                            <a:latin typeface="Cambria Math" panose="02040503050406030204" pitchFamily="18" charset="0"/>
                          </a:rPr>
                          <m:t>=1</m:t>
                        </m:r>
                      </m:sub>
                      <m:sup>
                        <m:r>
                          <a:rPr lang="en-US" altLang="zh-TW" sz="2000" i="1">
                            <a:solidFill>
                              <a:srgbClr val="000000"/>
                            </a:solidFill>
                            <a:effectLst/>
                            <a:latin typeface="Cambria Math" panose="02040503050406030204" pitchFamily="18" charset="0"/>
                          </a:rPr>
                          <m:t>𝑘</m:t>
                        </m:r>
                      </m:sup>
                      <m:e>
                        <m:f>
                          <m:fPr>
                            <m:ctrlPr>
                              <a:rPr lang="zh-TW" altLang="zh-TW" sz="2000" i="1">
                                <a:solidFill>
                                  <a:srgbClr val="000000"/>
                                </a:solidFill>
                                <a:effectLst/>
                                <a:latin typeface="Cambria Math" panose="02040503050406030204" pitchFamily="18" charset="0"/>
                              </a:rPr>
                            </m:ctrlPr>
                          </m:fPr>
                          <m:num>
                            <m:r>
                              <a:rPr lang="en-US" altLang="zh-TW" sz="2000" i="1">
                                <a:solidFill>
                                  <a:srgbClr val="000000"/>
                                </a:solidFill>
                                <a:effectLst/>
                                <a:latin typeface="Cambria Math" panose="02040503050406030204" pitchFamily="18" charset="0"/>
                              </a:rPr>
                              <m:t>1</m:t>
                            </m:r>
                          </m:num>
                          <m:den>
                            <m:sSup>
                              <m:sSupPr>
                                <m:ctrlPr>
                                  <a:rPr lang="zh-TW" altLang="zh-TW" sz="2000" i="1">
                                    <a:solidFill>
                                      <a:srgbClr val="000000"/>
                                    </a:solidFill>
                                    <a:effectLst/>
                                    <a:latin typeface="Cambria Math" panose="02040503050406030204" pitchFamily="18" charset="0"/>
                                  </a:rPr>
                                </m:ctrlPr>
                              </m:sSupPr>
                              <m:e>
                                <m:r>
                                  <a:rPr lang="en-US" altLang="zh-TW" sz="2000" i="1">
                                    <a:solidFill>
                                      <a:srgbClr val="000000"/>
                                    </a:solidFill>
                                    <a:effectLst/>
                                    <a:latin typeface="Cambria Math" panose="02040503050406030204" pitchFamily="18" charset="0"/>
                                  </a:rPr>
                                  <m:t>𝑛</m:t>
                                </m:r>
                              </m:e>
                              <m:sup>
                                <m:r>
                                  <a:rPr lang="en-US" altLang="zh-TW" sz="2000" i="1">
                                    <a:solidFill>
                                      <a:srgbClr val="000000"/>
                                    </a:solidFill>
                                    <a:effectLst/>
                                    <a:latin typeface="Cambria Math" panose="02040503050406030204" pitchFamily="18" charset="0"/>
                                  </a:rPr>
                                  <m:t>𝑠</m:t>
                                </m:r>
                              </m:sup>
                            </m:sSup>
                          </m:den>
                        </m:f>
                      </m:e>
                    </m:nary>
                  </m:oMath>
                </a14:m>
                <a:r>
                  <a:rPr lang="en-US" altLang="zh-TW" sz="2000" dirty="0">
                    <a:solidFill>
                      <a:srgbClr val="000000"/>
                    </a:solidFill>
                    <a:effectLst/>
                    <a:latin typeface="+mn-ea"/>
                  </a:rPr>
                  <a:t> </a:t>
                </a:r>
                <a:r>
                  <a:rPr lang="zh-TW" altLang="zh-TW" sz="2000" dirty="0">
                    <a:solidFill>
                      <a:srgbClr val="000000"/>
                    </a:solidFill>
                    <a:effectLst/>
                    <a:latin typeface="+mn-ea"/>
                  </a:rPr>
                  <a:t>為調和級數</a:t>
                </a:r>
                <a:r>
                  <a:rPr lang="en-US" altLang="zh-TW" sz="2000" dirty="0">
                    <a:solidFill>
                      <a:srgbClr val="000000"/>
                    </a:solidFill>
                    <a:effectLst/>
                    <a:latin typeface="+mn-ea"/>
                  </a:rPr>
                  <a:t>(Harmonic number)</a:t>
                </a:r>
                <a:endParaRPr lang="zh-TW" altLang="zh-TW" sz="2000" dirty="0">
                  <a:effectLst/>
                  <a:latin typeface="+mn-ea"/>
                </a:endParaRPr>
              </a:p>
            </p:txBody>
          </p:sp>
        </mc:Choice>
        <mc:Fallback xmlns="">
          <p:sp>
            <p:nvSpPr>
              <p:cNvPr id="3" name="內容版面配置區 2">
                <a:extLst>
                  <a:ext uri="{FF2B5EF4-FFF2-40B4-BE49-F238E27FC236}">
                    <a16:creationId xmlns:a16="http://schemas.microsoft.com/office/drawing/2014/main" id="{05EDBDD3-E156-6D34-7149-9A2FE546FACD}"/>
                  </a:ext>
                </a:extLst>
              </p:cNvPr>
              <p:cNvSpPr>
                <a:spLocks noGrp="1" noRot="1" noChangeAspect="1" noMove="1" noResize="1" noEditPoints="1" noAdjustHandles="1" noChangeArrowheads="1" noChangeShapeType="1" noTextEdit="1"/>
              </p:cNvSpPr>
              <p:nvPr>
                <p:ph idx="1"/>
              </p:nvPr>
            </p:nvSpPr>
            <p:spPr>
              <a:xfrm>
                <a:off x="667870" y="1213505"/>
                <a:ext cx="10515600" cy="5146022"/>
              </a:xfrm>
              <a:blipFill>
                <a:blip r:embed="rId2"/>
                <a:stretch>
                  <a:fillRect l="-522" t="-1185" r="-5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92766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92C1641-1056-C76E-26D5-1BD32F0C5727}"/>
                  </a:ext>
                </a:extLst>
              </p:cNvPr>
              <p:cNvSpPr>
                <a:spLocks noGrp="1"/>
              </p:cNvSpPr>
              <p:nvPr>
                <p:ph idx="1"/>
              </p:nvPr>
            </p:nvSpPr>
            <p:spPr>
              <a:xfrm>
                <a:off x="838200" y="394447"/>
                <a:ext cx="10515600" cy="5782516"/>
              </a:xfrm>
            </p:spPr>
            <p:txBody>
              <a:bodyPr>
                <a:normAutofit/>
              </a:bodyPr>
              <a:lstStyle/>
              <a:p>
                <a:r>
                  <a:rPr lang="zh-TW" altLang="zh-TW" sz="2000" kern="0" dirty="0">
                    <a:solidFill>
                      <a:srgbClr val="000000"/>
                    </a:solidFill>
                    <a:effectLst/>
                    <a:latin typeface="+mn-ea"/>
                    <a:cs typeface="Times New Roman" panose="02020603050405020304" pitchFamily="18" charset="0"/>
                  </a:rPr>
                  <a:t>而</a:t>
                </a:r>
                <a:r>
                  <a:rPr lang="en-US" altLang="zh-TW" sz="2000" kern="0" dirty="0">
                    <a:solidFill>
                      <a:srgbClr val="000000"/>
                    </a:solidFill>
                    <a:effectLst/>
                    <a:latin typeface="+mn-ea"/>
                  </a:rPr>
                  <a:t>Zeta Distribution</a:t>
                </a:r>
                <a:r>
                  <a:rPr lang="zh-TW" altLang="zh-TW" sz="2000" kern="0" dirty="0">
                    <a:solidFill>
                      <a:srgbClr val="000000"/>
                    </a:solidFill>
                    <a:effectLst/>
                    <a:latin typeface="+mn-ea"/>
                    <a:cs typeface="Times New Roman" panose="02020603050405020304" pitchFamily="18" charset="0"/>
                  </a:rPr>
                  <a:t>的累積機率分佈曲線圖在給定不同規模參數</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𝑠</m:t>
                    </m:r>
                    <m:r>
                      <a:rPr lang="en-US" altLang="zh-TW" sz="2000" i="1" kern="0">
                        <a:solidFill>
                          <a:srgbClr val="000000"/>
                        </a:solidFill>
                        <a:latin typeface="Cambria Math" panose="02040503050406030204" pitchFamily="18" charset="0"/>
                        <a:cs typeface="Times New Roman" panose="02020603050405020304" pitchFamily="18" charset="0"/>
                      </a:rPr>
                      <m:t>:</m:t>
                    </m:r>
                  </m:oMath>
                </a14:m>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r>
                  <a:rPr lang="zh-TW" altLang="zh-TW" sz="2000" kern="0" dirty="0">
                    <a:solidFill>
                      <a:srgbClr val="000000"/>
                    </a:solidFill>
                    <a:effectLst/>
                    <a:latin typeface="+mn-ea"/>
                    <a:cs typeface="Times New Roman" panose="02020603050405020304" pitchFamily="18" charset="0"/>
                  </a:rPr>
                  <a:t>規模參數</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𝑠</m:t>
                    </m:r>
                  </m:oMath>
                </a14:m>
                <a:r>
                  <a:rPr lang="zh-TW" altLang="zh-TW" sz="2000" kern="0" dirty="0">
                    <a:solidFill>
                      <a:srgbClr val="000000"/>
                    </a:solidFill>
                    <a:effectLst/>
                    <a:latin typeface="+mn-ea"/>
                    <a:cs typeface="Times New Roman" panose="02020603050405020304" pitchFamily="18" charset="0"/>
                  </a:rPr>
                  <a:t>越大，可發現只要選取幾個隨機變數</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𝑘</m:t>
                    </m:r>
                  </m:oMath>
                </a14:m>
                <a:r>
                  <a:rPr lang="zh-TW" altLang="zh-TW" sz="2000" kern="0" dirty="0">
                    <a:solidFill>
                      <a:srgbClr val="000000"/>
                    </a:solidFill>
                    <a:effectLst/>
                    <a:latin typeface="+mn-ea"/>
                    <a:cs typeface="Times New Roman" panose="02020603050405020304" pitchFamily="18" charset="0"/>
                  </a:rPr>
                  <a:t>，機率總和就會接近</a:t>
                </a:r>
                <a:r>
                  <a:rPr lang="en-US" altLang="zh-TW" sz="2000" kern="0" dirty="0">
                    <a:solidFill>
                      <a:srgbClr val="000000"/>
                    </a:solidFill>
                    <a:effectLst/>
                    <a:latin typeface="+mn-ea"/>
                    <a:cs typeface="Times New Roman" panose="02020603050405020304" pitchFamily="18" charset="0"/>
                  </a:rPr>
                  <a:t>1</a:t>
                </a:r>
                <a:endParaRPr lang="zh-TW" altLang="en-US" sz="2000" dirty="0">
                  <a:latin typeface="+mn-ea"/>
                </a:endParaRPr>
              </a:p>
              <a:p>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A92C1641-1056-C76E-26D5-1BD32F0C5727}"/>
                  </a:ext>
                </a:extLst>
              </p:cNvPr>
              <p:cNvSpPr>
                <a:spLocks noGrp="1" noRot="1" noChangeAspect="1" noMove="1" noResize="1" noEditPoints="1" noAdjustHandles="1" noChangeArrowheads="1" noChangeShapeType="1" noTextEdit="1"/>
              </p:cNvSpPr>
              <p:nvPr>
                <p:ph idx="1"/>
              </p:nvPr>
            </p:nvSpPr>
            <p:spPr>
              <a:xfrm>
                <a:off x="838200" y="394447"/>
                <a:ext cx="10515600" cy="5782516"/>
              </a:xfrm>
              <a:blipFill>
                <a:blip r:embed="rId2"/>
                <a:stretch>
                  <a:fillRect l="-522" t="-1160"/>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25AE09E1-120F-9B00-4D9B-95616BC03A8D}"/>
              </a:ext>
            </a:extLst>
          </p:cNvPr>
          <p:cNvPicPr>
            <a:picLocks noChangeAspect="1"/>
          </p:cNvPicPr>
          <p:nvPr/>
        </p:nvPicPr>
        <p:blipFill>
          <a:blip r:embed="rId3"/>
          <a:stretch>
            <a:fillRect/>
          </a:stretch>
        </p:blipFill>
        <p:spPr>
          <a:xfrm>
            <a:off x="5979458" y="861460"/>
            <a:ext cx="6472519" cy="3435693"/>
          </a:xfrm>
          <a:prstGeom prst="rect">
            <a:avLst/>
          </a:prstGeom>
        </p:spPr>
      </p:pic>
    </p:spTree>
    <p:extLst>
      <p:ext uri="{BB962C8B-B14F-4D97-AF65-F5344CB8AC3E}">
        <p14:creationId xmlns:p14="http://schemas.microsoft.com/office/powerpoint/2010/main" val="358982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5E1B03A-C343-DF6A-F890-B677D2D57A4A}"/>
                  </a:ext>
                </a:extLst>
              </p:cNvPr>
              <p:cNvSpPr>
                <a:spLocks noGrp="1"/>
              </p:cNvSpPr>
              <p:nvPr>
                <p:ph idx="1"/>
              </p:nvPr>
            </p:nvSpPr>
            <p:spPr>
              <a:xfrm>
                <a:off x="838200" y="242047"/>
                <a:ext cx="10515600" cy="5934916"/>
              </a:xfrm>
            </p:spPr>
            <p:txBody>
              <a:bodyPr>
                <a:normAutofit/>
              </a:bodyPr>
              <a:lstStyle/>
              <a:p>
                <a:r>
                  <a:rPr lang="zh-TW" altLang="zh-TW" sz="2000" kern="0" dirty="0">
                    <a:solidFill>
                      <a:srgbClr val="000000"/>
                    </a:solidFill>
                    <a:effectLst/>
                    <a:latin typeface="+mn-ea"/>
                    <a:cs typeface="Times New Roman" panose="02020603050405020304" pitchFamily="18" charset="0"/>
                  </a:rPr>
                  <a:t>假設巨災的損失量服從</a:t>
                </a:r>
                <a:r>
                  <a:rPr lang="en-US" altLang="zh-TW" sz="2000" kern="0" dirty="0">
                    <a:solidFill>
                      <a:srgbClr val="000000"/>
                    </a:solidFill>
                    <a:effectLst/>
                    <a:latin typeface="+mn-ea"/>
                  </a:rPr>
                  <a:t>Zeta Distribution</a:t>
                </a:r>
                <a:r>
                  <a:rPr lang="zh-TW" altLang="zh-TW" sz="2000" kern="0" dirty="0">
                    <a:solidFill>
                      <a:srgbClr val="000000"/>
                    </a:solidFill>
                    <a:effectLst/>
                    <a:latin typeface="+mn-ea"/>
                    <a:cs typeface="Times New Roman" panose="02020603050405020304" pitchFamily="18" charset="0"/>
                  </a:rPr>
                  <a:t>，透過巨災歷史資料來估計規模參數</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𝑠</m:t>
                    </m:r>
                  </m:oMath>
                </a14:m>
                <a:r>
                  <a:rPr lang="zh-TW" altLang="zh-TW" sz="2000" kern="0" dirty="0">
                    <a:solidFill>
                      <a:srgbClr val="000000"/>
                    </a:solidFill>
                    <a:effectLst/>
                    <a:latin typeface="+mn-ea"/>
                    <a:cs typeface="Times New Roman" panose="02020603050405020304" pitchFamily="18" charset="0"/>
                  </a:rPr>
                  <a:t>，再搭配保險公司有損失賠償上限的考量</a:t>
                </a:r>
                <a:r>
                  <a:rPr lang="zh-TW" altLang="zh-TW" sz="2000" dirty="0">
                    <a:latin typeface="+mn-ea"/>
                  </a:rPr>
                  <a:t>，當巨災發生所造成的損失超過特定的額度，保險公司依然只會賠償當初所約定的損失額度，進一步來選取適當的損失離散點</a:t>
                </a:r>
                <a:endParaRPr lang="en-US" altLang="zh-TW" sz="2000" dirty="0">
                  <a:latin typeface="+mn-ea"/>
                </a:endParaRPr>
              </a:p>
              <a:p>
                <a:endParaRPr lang="en-US" altLang="zh-TW" sz="2000" dirty="0">
                  <a:latin typeface="+mn-ea"/>
                </a:endParaRPr>
              </a:p>
              <a:p>
                <a:r>
                  <a:rPr lang="zh-TW" altLang="zh-TW" sz="2000" kern="0" dirty="0">
                    <a:solidFill>
                      <a:srgbClr val="000000"/>
                    </a:solidFill>
                    <a:effectLst/>
                    <a:latin typeface="+mn-ea"/>
                    <a:cs typeface="Times New Roman" panose="02020603050405020304" pitchFamily="18" charset="0"/>
                  </a:rPr>
                  <a:t>定義損失</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h</m:t>
                    </m:r>
                  </m:oMath>
                </a14:m>
                <a:r>
                  <a:rPr lang="zh-TW" altLang="zh-TW" sz="2000" kern="0" dirty="0">
                    <a:solidFill>
                      <a:srgbClr val="000000"/>
                    </a:solidFill>
                    <a:effectLst/>
                    <a:latin typeface="+mn-ea"/>
                    <a:cs typeface="Times New Roman" panose="02020603050405020304" pitchFamily="18" charset="0"/>
                  </a:rPr>
                  <a:t>的機率為</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𝑞</m:t>
                    </m:r>
                    <m:r>
                      <a:rPr lang="en-US" altLang="zh-TW" sz="2000" i="1" kern="0">
                        <a:solidFill>
                          <a:srgbClr val="000000"/>
                        </a:solidFill>
                        <a:effectLst/>
                        <a:latin typeface="Cambria Math" panose="02040503050406030204" pitchFamily="18" charset="0"/>
                        <a:cs typeface="Times New Roman" panose="02020603050405020304" pitchFamily="18" charset="0"/>
                      </a:rPr>
                      <m:t>1</m:t>
                    </m:r>
                  </m:oMath>
                </a14:m>
                <a:r>
                  <a:rPr lang="zh-TW" altLang="zh-TW" sz="2000" kern="0" dirty="0">
                    <a:solidFill>
                      <a:srgbClr val="000000"/>
                    </a:solidFill>
                    <a:effectLst/>
                    <a:latin typeface="+mn-ea"/>
                    <a:cs typeface="Times New Roman" panose="02020603050405020304" pitchFamily="18" charset="0"/>
                  </a:rPr>
                  <a:t>，損失</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 2</m:t>
                    </m:r>
                    <m:r>
                      <a:rPr lang="en-US" altLang="zh-TW" sz="2000" i="1" kern="0">
                        <a:solidFill>
                          <a:srgbClr val="000000"/>
                        </a:solidFill>
                        <a:effectLst/>
                        <a:latin typeface="Cambria Math" panose="02040503050406030204" pitchFamily="18" charset="0"/>
                        <a:cs typeface="Times New Roman" panose="02020603050405020304" pitchFamily="18" charset="0"/>
                      </a:rPr>
                      <m:t>h</m:t>
                    </m:r>
                  </m:oMath>
                </a14:m>
                <a:r>
                  <a:rPr lang="zh-TW" altLang="zh-TW" sz="2000" kern="0" dirty="0">
                    <a:solidFill>
                      <a:srgbClr val="000000"/>
                    </a:solidFill>
                    <a:effectLst/>
                    <a:latin typeface="+mn-ea"/>
                    <a:cs typeface="Times New Roman" panose="02020603050405020304" pitchFamily="18" charset="0"/>
                  </a:rPr>
                  <a:t>的機率為</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𝑞</m:t>
                    </m:r>
                    <m:r>
                      <a:rPr lang="en-US" altLang="zh-TW" sz="2000" i="1" kern="0">
                        <a:solidFill>
                          <a:srgbClr val="000000"/>
                        </a:solidFill>
                        <a:effectLst/>
                        <a:latin typeface="Cambria Math" panose="02040503050406030204" pitchFamily="18" charset="0"/>
                        <a:cs typeface="Times New Roman" panose="02020603050405020304" pitchFamily="18" charset="0"/>
                      </a:rPr>
                      <m:t>2</m:t>
                    </m:r>
                  </m:oMath>
                </a14:m>
                <a:r>
                  <a:rPr lang="zh-TW" altLang="en-US" sz="2000" dirty="0">
                    <a:latin typeface="+mn-ea"/>
                  </a:rPr>
                  <a:t> 以此類推</a:t>
                </a:r>
                <a:r>
                  <a:rPr lang="zh-TW" altLang="zh-TW" sz="2000" kern="0" dirty="0">
                    <a:solidFill>
                      <a:srgbClr val="000000"/>
                    </a:solidFill>
                    <a:latin typeface="+mn-ea"/>
                    <a:cs typeface="Times New Roman" panose="02020603050405020304" pitchFamily="18" charset="0"/>
                  </a:rPr>
                  <a:t>， </a:t>
                </a:r>
                <a14:m>
                  <m:oMath xmlns:m="http://schemas.openxmlformats.org/officeDocument/2006/math">
                    <m:r>
                      <a:rPr lang="en-US" altLang="zh-TW" sz="2000" i="1">
                        <a:latin typeface="Cambria Math" panose="02040503050406030204" pitchFamily="18" charset="0"/>
                      </a:rPr>
                      <m:t>𝑞</m:t>
                    </m:r>
                    <m:r>
                      <a:rPr lang="en-US" altLang="zh-TW" sz="2000" i="1">
                        <a:latin typeface="Cambria Math" panose="02040503050406030204" pitchFamily="18" charset="0"/>
                      </a:rPr>
                      <m:t>15=1−</m:t>
                    </m:r>
                    <m:r>
                      <a:rPr lang="en-US" altLang="zh-TW" sz="2000" i="1">
                        <a:latin typeface="Cambria Math" panose="02040503050406030204" pitchFamily="18" charset="0"/>
                      </a:rPr>
                      <m:t>𝑞</m:t>
                    </m:r>
                    <m:r>
                      <a:rPr lang="en-US" altLang="zh-TW" sz="2000" i="1">
                        <a:latin typeface="Cambria Math" panose="02040503050406030204" pitchFamily="18" charset="0"/>
                      </a:rPr>
                      <m:t>1−</m:t>
                    </m:r>
                    <m:r>
                      <a:rPr lang="en-US" altLang="zh-TW" sz="2000" i="1">
                        <a:latin typeface="Cambria Math" panose="02040503050406030204" pitchFamily="18" charset="0"/>
                      </a:rPr>
                      <m:t>𝑞</m:t>
                    </m:r>
                    <m:r>
                      <a:rPr lang="en-US" altLang="zh-TW" sz="2000" i="1">
                        <a:latin typeface="Cambria Math" panose="02040503050406030204" pitchFamily="18" charset="0"/>
                      </a:rPr>
                      <m:t>2−</m:t>
                    </m:r>
                    <m:r>
                      <a:rPr lang="en-US" altLang="zh-TW" sz="2000" i="1">
                        <a:latin typeface="Cambria Math" panose="02040503050406030204" pitchFamily="18" charset="0"/>
                      </a:rPr>
                      <m:t>𝑞</m:t>
                    </m:r>
                    <m:r>
                      <a:rPr lang="en-US" altLang="zh-TW" sz="2000" i="1">
                        <a:latin typeface="Cambria Math" panose="02040503050406030204" pitchFamily="18" charset="0"/>
                      </a:rPr>
                      <m:t>3…−</m:t>
                    </m:r>
                    <m:r>
                      <a:rPr lang="en-US" altLang="zh-TW" sz="2000" i="1">
                        <a:latin typeface="Cambria Math" panose="02040503050406030204" pitchFamily="18" charset="0"/>
                      </a:rPr>
                      <m:t>𝑞</m:t>
                    </m:r>
                    <m:r>
                      <a:rPr lang="en-US" altLang="zh-TW" sz="2000" i="1">
                        <a:latin typeface="Cambria Math" panose="02040503050406030204" pitchFamily="18" charset="0"/>
                      </a:rPr>
                      <m:t>14</m:t>
                    </m:r>
                  </m:oMath>
                </a14:m>
                <a:r>
                  <a:rPr lang="zh-TW" altLang="zh-TW" sz="2000" dirty="0">
                    <a:latin typeface="+mn-ea"/>
                  </a:rPr>
                  <a:t>代表損失大於等於</a:t>
                </a:r>
                <a14:m>
                  <m:oMath xmlns:m="http://schemas.openxmlformats.org/officeDocument/2006/math">
                    <m:r>
                      <a:rPr lang="en-US" altLang="zh-TW" sz="2000" i="1">
                        <a:latin typeface="Cambria Math" panose="02040503050406030204" pitchFamily="18" charset="0"/>
                      </a:rPr>
                      <m:t>15</m:t>
                    </m:r>
                    <m:r>
                      <a:rPr lang="en-US" altLang="zh-TW" sz="2000" i="1">
                        <a:latin typeface="Cambria Math" panose="02040503050406030204" pitchFamily="18" charset="0"/>
                      </a:rPr>
                      <m:t>h</m:t>
                    </m:r>
                  </m:oMath>
                </a14:m>
                <a:r>
                  <a:rPr lang="zh-TW" altLang="zh-TW" sz="2000" dirty="0">
                    <a:latin typeface="+mn-ea"/>
                  </a:rPr>
                  <a:t>而公司賠償</a:t>
                </a:r>
                <a14:m>
                  <m:oMath xmlns:m="http://schemas.openxmlformats.org/officeDocument/2006/math">
                    <m:r>
                      <a:rPr lang="en-US" altLang="zh-TW" sz="2000" i="1">
                        <a:latin typeface="Cambria Math" panose="02040503050406030204" pitchFamily="18" charset="0"/>
                      </a:rPr>
                      <m:t>15</m:t>
                    </m:r>
                    <m:r>
                      <a:rPr lang="en-US" altLang="zh-TW" sz="2000" i="1">
                        <a:latin typeface="Cambria Math" panose="02040503050406030204" pitchFamily="18" charset="0"/>
                      </a:rPr>
                      <m:t>h</m:t>
                    </m:r>
                  </m:oMath>
                </a14:m>
                <a:r>
                  <a:rPr lang="zh-TW" altLang="zh-TW" sz="2000" dirty="0">
                    <a:latin typeface="+mn-ea"/>
                  </a:rPr>
                  <a:t>的機率</a:t>
                </a:r>
                <a:endParaRPr lang="en-US" altLang="zh-TW" sz="2000" dirty="0">
                  <a:latin typeface="+mn-ea"/>
                </a:endParaRPr>
              </a:p>
              <a:p>
                <a:endParaRPr lang="en-US" altLang="zh-TW" sz="2000" dirty="0">
                  <a:latin typeface="+mn-ea"/>
                </a:endParaRPr>
              </a:p>
              <a:p>
                <a:r>
                  <a:rPr lang="zh-TW" altLang="zh-TW" sz="2000" kern="0" dirty="0">
                    <a:solidFill>
                      <a:srgbClr val="000000"/>
                    </a:solidFill>
                    <a:effectLst/>
                    <a:latin typeface="+mn-ea"/>
                    <a:cs typeface="Times New Roman" panose="02020603050405020304" pitchFamily="18" charset="0"/>
                  </a:rPr>
                  <a:t>本研究以</a:t>
                </a:r>
                <a:r>
                  <a:rPr lang="zh-TW" altLang="zh-TW" sz="2000" kern="0" dirty="0">
                    <a:solidFill>
                      <a:srgbClr val="FF0000"/>
                    </a:solidFill>
                    <a:effectLst/>
                    <a:latin typeface="+mn-ea"/>
                    <a:cs typeface="Times New Roman" panose="02020603050405020304" pitchFamily="18" charset="0"/>
                  </a:rPr>
                  <a:t>公司的市佔率</a:t>
                </a:r>
                <a:r>
                  <a:rPr lang="zh-TW" altLang="zh-TW" sz="2000" kern="0" dirty="0">
                    <a:solidFill>
                      <a:srgbClr val="000000"/>
                    </a:solidFill>
                    <a:effectLst/>
                    <a:latin typeface="+mn-ea"/>
                    <a:cs typeface="Times New Roman" panose="02020603050405020304" pitchFamily="18" charset="0"/>
                  </a:rPr>
                  <a:t>來決定公司理賠的幅度</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h</m:t>
                    </m:r>
                  </m:oMath>
                </a14:m>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45E1B03A-C343-DF6A-F890-B677D2D57A4A}"/>
                  </a:ext>
                </a:extLst>
              </p:cNvPr>
              <p:cNvSpPr>
                <a:spLocks noGrp="1" noRot="1" noChangeAspect="1" noMove="1" noResize="1" noEditPoints="1" noAdjustHandles="1" noChangeArrowheads="1" noChangeShapeType="1" noTextEdit="1"/>
              </p:cNvSpPr>
              <p:nvPr>
                <p:ph idx="1"/>
              </p:nvPr>
            </p:nvSpPr>
            <p:spPr>
              <a:xfrm>
                <a:off x="838200" y="242047"/>
                <a:ext cx="10515600" cy="5934916"/>
              </a:xfrm>
              <a:blipFill>
                <a:blip r:embed="rId2"/>
                <a:stretch>
                  <a:fillRect l="-522" t="-113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140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32DBA3-F641-D49C-96EE-03733F9ED6A1}"/>
              </a:ext>
            </a:extLst>
          </p:cNvPr>
          <p:cNvSpPr>
            <a:spLocks noGrp="1"/>
          </p:cNvSpPr>
          <p:nvPr>
            <p:ph type="title"/>
          </p:nvPr>
        </p:nvSpPr>
        <p:spPr>
          <a:xfrm>
            <a:off x="838200" y="714750"/>
            <a:ext cx="10515600" cy="567203"/>
          </a:xfrm>
        </p:spPr>
        <p:txBody>
          <a:bodyPr>
            <a:normAutofit fontScale="90000"/>
          </a:bodyPr>
          <a:lstStyle/>
          <a:p>
            <a:r>
              <a:rPr lang="en-US" altLang="zh-TW" sz="2700" dirty="0">
                <a:solidFill>
                  <a:srgbClr val="000000"/>
                </a:solidFill>
                <a:effectLst/>
                <a:latin typeface="Times New Roman" panose="02020603050405020304" pitchFamily="18" charset="0"/>
                <a:ea typeface="標楷體" panose="03000509000000000000" pitchFamily="65" charset="-120"/>
                <a:cs typeface="Courier"/>
              </a:rPr>
              <a:t>3.3.2.1 </a:t>
            </a:r>
            <a:r>
              <a:rPr lang="zh-TW" altLang="zh-TW" sz="2700" dirty="0">
                <a:solidFill>
                  <a:srgbClr val="000000"/>
                </a:solidFill>
                <a:effectLst/>
                <a:latin typeface="Times New Roman" panose="02020603050405020304" pitchFamily="18" charset="0"/>
                <a:ea typeface="標楷體" panose="03000509000000000000" pitchFamily="65" charset="-120"/>
                <a:cs typeface="Courier"/>
              </a:rPr>
              <a:t>二元樹風險中立機率求算</a:t>
            </a:r>
            <a:br>
              <a:rPr lang="zh-TW" altLang="zh-TW" sz="18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rPr>
            </a:b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B3DB806-D149-2AFC-820E-CE011B2C1ED8}"/>
                  </a:ext>
                </a:extLst>
              </p:cNvPr>
              <p:cNvSpPr>
                <a:spLocks noGrp="1"/>
              </p:cNvSpPr>
              <p:nvPr>
                <p:ph idx="1"/>
              </p:nvPr>
            </p:nvSpPr>
            <p:spPr>
              <a:xfrm>
                <a:off x="838200" y="1398213"/>
                <a:ext cx="10515600" cy="5459787"/>
              </a:xfrm>
            </p:spPr>
            <p:txBody>
              <a:bodyPr>
                <a:normAutofit fontScale="92500"/>
              </a:bodyPr>
              <a:lstStyle/>
              <a:p>
                <a:r>
                  <a:rPr lang="zh-TW" altLang="zh-TW" sz="2000" kern="0" dirty="0">
                    <a:solidFill>
                      <a:srgbClr val="000000"/>
                    </a:solidFill>
                    <a:effectLst/>
                    <a:latin typeface="+mn-ea"/>
                    <a:cs typeface="標楷體" panose="03000509000000000000" pitchFamily="65" charset="-120"/>
                  </a:rPr>
                  <a:t>建構一期的二元樹結構。在</a:t>
                </a:r>
                <a:r>
                  <a:rPr lang="en-US" altLang="zh-TW" sz="2000" kern="0" dirty="0">
                    <a:solidFill>
                      <a:srgbClr val="000000"/>
                    </a:solidFill>
                    <a:effectLst/>
                    <a:latin typeface="+mn-ea"/>
                  </a:rPr>
                  <a:t>Diffusion Process</a:t>
                </a:r>
                <a:r>
                  <a:rPr lang="zh-TW" altLang="zh-TW" sz="2000" kern="0" dirty="0">
                    <a:solidFill>
                      <a:srgbClr val="000000"/>
                    </a:solidFill>
                    <a:effectLst/>
                    <a:latin typeface="+mn-ea"/>
                    <a:cs typeface="標楷體" panose="03000509000000000000" pitchFamily="65" charset="-120"/>
                  </a:rPr>
                  <a:t>與</a:t>
                </a:r>
                <a:r>
                  <a:rPr lang="en-US" altLang="zh-TW" sz="2000" kern="0" dirty="0">
                    <a:solidFill>
                      <a:srgbClr val="000000"/>
                    </a:solidFill>
                    <a:effectLst/>
                    <a:latin typeface="+mn-ea"/>
                  </a:rPr>
                  <a:t>Jump Process</a:t>
                </a:r>
                <a:r>
                  <a:rPr lang="zh-TW" altLang="zh-TW" sz="2000" kern="0" dirty="0">
                    <a:solidFill>
                      <a:srgbClr val="000000"/>
                    </a:solidFill>
                    <a:effectLst/>
                    <a:latin typeface="+mn-ea"/>
                    <a:cs typeface="標楷體" panose="03000509000000000000" pitchFamily="65" charset="-120"/>
                  </a:rPr>
                  <a:t>互相獨立之下，每一期可分為展延階段及跳躍階段，</a:t>
                </a:r>
                <a:r>
                  <a:rPr lang="zh-TW" altLang="en-US" sz="2000" kern="0" dirty="0">
                    <a:solidFill>
                      <a:srgbClr val="000000"/>
                    </a:solidFill>
                    <a:latin typeface="+mn-ea"/>
                    <a:cs typeface="標楷體" panose="03000509000000000000" pitchFamily="65" charset="-120"/>
                  </a:rPr>
                  <a:t>這邊使用</a:t>
                </a:r>
                <a:r>
                  <a:rPr lang="en-US" altLang="zh-TW" sz="2000" kern="0" dirty="0">
                    <a:solidFill>
                      <a:srgbClr val="000000"/>
                    </a:solidFill>
                    <a:latin typeface="+mn-ea"/>
                    <a:cs typeface="標楷體" panose="03000509000000000000" pitchFamily="65" charset="-120"/>
                  </a:rPr>
                  <a:t>CRR</a:t>
                </a:r>
                <a:r>
                  <a:rPr lang="zh-TW" altLang="en-US" sz="2000" kern="0" dirty="0">
                    <a:solidFill>
                      <a:srgbClr val="000000"/>
                    </a:solidFill>
                    <a:latin typeface="+mn-ea"/>
                    <a:cs typeface="標楷體" panose="03000509000000000000" pitchFamily="65" charset="-120"/>
                  </a:rPr>
                  <a:t>進行建構</a:t>
                </a:r>
                <a:r>
                  <a:rPr lang="zh-TW" altLang="zh-TW" sz="2000" kern="0" dirty="0">
                    <a:solidFill>
                      <a:srgbClr val="000000"/>
                    </a:solidFill>
                    <a:effectLst/>
                    <a:latin typeface="+mn-ea"/>
                    <a:cs typeface="標楷體" panose="03000509000000000000" pitchFamily="65" charset="-120"/>
                  </a:rPr>
                  <a:t>。</a:t>
                </a:r>
                <a:endParaRPr lang="en-US" altLang="zh-TW" sz="2000" kern="0" dirty="0">
                  <a:solidFill>
                    <a:srgbClr val="000000"/>
                  </a:solidFill>
                  <a:effectLst/>
                  <a:latin typeface="+mn-ea"/>
                  <a:cs typeface="標楷體" panose="03000509000000000000" pitchFamily="65" charset="-120"/>
                </a:endParaRPr>
              </a:p>
              <a:p>
                <a:endParaRPr lang="en-US" altLang="zh-TW" sz="2000" kern="0" dirty="0">
                  <a:solidFill>
                    <a:srgbClr val="000000"/>
                  </a:solidFill>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以往下跳躍三個節點作為求算機率的範例。當進入跳躍階段，公司資產價值可能有機率</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標楷體" panose="03000509000000000000" pitchFamily="65" charset="-120"/>
                      </a:rPr>
                      <m:t>1</m:t>
                    </m:r>
                  </m:oMath>
                </a14:m>
                <a:r>
                  <a:rPr lang="zh-TW" altLang="zh-TW" sz="2000" kern="0" dirty="0">
                    <a:solidFill>
                      <a:srgbClr val="000000"/>
                    </a:solidFill>
                    <a:effectLst/>
                    <a:latin typeface="+mn-ea"/>
                    <a:cs typeface="標楷體" panose="03000509000000000000" pitchFamily="65" charset="-120"/>
                  </a:rPr>
                  <a:t>發生損失</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標楷體" panose="03000509000000000000" pitchFamily="65" charset="-120"/>
                  </a:rPr>
                  <a:t>的巨災事件而向下跳躍</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標楷體" panose="03000509000000000000" pitchFamily="65" charset="-120"/>
                  </a:rPr>
                  <a:t>、有機率</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標楷體" panose="03000509000000000000" pitchFamily="65" charset="-120"/>
                      </a:rPr>
                      <m:t>2</m:t>
                    </m:r>
                  </m:oMath>
                </a14:m>
                <a:r>
                  <a:rPr lang="zh-TW" altLang="zh-TW" sz="2000" kern="0" dirty="0">
                    <a:solidFill>
                      <a:srgbClr val="000000"/>
                    </a:solidFill>
                    <a:effectLst/>
                    <a:latin typeface="+mn-ea"/>
                    <a:cs typeface="標楷體" panose="03000509000000000000" pitchFamily="65" charset="-120"/>
                  </a:rPr>
                  <a:t>發生損失</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2</m:t>
                    </m:r>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標楷體" panose="03000509000000000000" pitchFamily="65" charset="-120"/>
                  </a:rPr>
                  <a:t>的巨災事件而向下跳躍</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2</m:t>
                    </m:r>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標楷體" panose="03000509000000000000" pitchFamily="65" charset="-120"/>
                  </a:rPr>
                  <a:t>，有機率</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標楷體" panose="03000509000000000000" pitchFamily="65" charset="-120"/>
                      </a:rPr>
                      <m:t>3</m:t>
                    </m:r>
                  </m:oMath>
                </a14:m>
                <a:r>
                  <a:rPr lang="zh-TW" altLang="zh-TW" sz="2000" kern="0" dirty="0">
                    <a:solidFill>
                      <a:srgbClr val="000000"/>
                    </a:solidFill>
                    <a:effectLst/>
                    <a:latin typeface="+mn-ea"/>
                    <a:cs typeface="標楷體" panose="03000509000000000000" pitchFamily="65" charset="-120"/>
                  </a:rPr>
                  <a:t>發生損失大於等於</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3</m:t>
                    </m:r>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en-US" altLang="zh-TW" sz="2000" kern="0" dirty="0">
                    <a:solidFill>
                      <a:srgbClr val="000000"/>
                    </a:solidFill>
                    <a:effectLst/>
                    <a:latin typeface="+mn-ea"/>
                    <a:cs typeface="標楷體" panose="03000509000000000000" pitchFamily="65" charset="-120"/>
                  </a:rPr>
                  <a:t>(</a:t>
                </a:r>
                <a:r>
                  <a:rPr lang="zh-TW" altLang="zh-TW" sz="2000" kern="0" dirty="0">
                    <a:solidFill>
                      <a:srgbClr val="000000"/>
                    </a:solidFill>
                    <a:effectLst/>
                    <a:latin typeface="+mn-ea"/>
                    <a:cs typeface="標楷體" panose="03000509000000000000" pitchFamily="65" charset="-120"/>
                  </a:rPr>
                  <a:t>保險公司賠償上限</a:t>
                </a:r>
                <a:r>
                  <a:rPr lang="en-US" altLang="zh-TW" sz="2000" kern="0" dirty="0">
                    <a:solidFill>
                      <a:srgbClr val="000000"/>
                    </a:solidFill>
                    <a:effectLst/>
                    <a:latin typeface="+mn-ea"/>
                    <a:cs typeface="標楷體" panose="03000509000000000000" pitchFamily="65" charset="-120"/>
                  </a:rPr>
                  <a:t>)</a:t>
                </a:r>
                <a:r>
                  <a:rPr lang="zh-TW" altLang="zh-TW" sz="2000" kern="0" dirty="0">
                    <a:solidFill>
                      <a:srgbClr val="000000"/>
                    </a:solidFill>
                    <a:effectLst/>
                    <a:latin typeface="+mn-ea"/>
                    <a:cs typeface="標楷體" panose="03000509000000000000" pitchFamily="65" charset="-120"/>
                  </a:rPr>
                  <a:t>巨災事件而向下跳躍</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3</m:t>
                    </m:r>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標楷體" panose="03000509000000000000" pitchFamily="65" charset="-120"/>
                  </a:rPr>
                  <a:t>，或是有機率</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(1−</m:t>
                    </m:r>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標楷體" panose="03000509000000000000" pitchFamily="65" charset="-120"/>
                      </a:rPr>
                      <m:t>1−</m:t>
                    </m:r>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標楷體" panose="03000509000000000000" pitchFamily="65" charset="-120"/>
                      </a:rPr>
                      <m:t>2−</m:t>
                    </m:r>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標楷體" panose="03000509000000000000" pitchFamily="65" charset="-120"/>
                      </a:rPr>
                      <m:t>3)</m:t>
                    </m:r>
                  </m:oMath>
                </a14:m>
                <a:r>
                  <a:rPr lang="zh-TW" altLang="zh-TW" sz="2000" kern="0" dirty="0">
                    <a:solidFill>
                      <a:srgbClr val="000000"/>
                    </a:solidFill>
                    <a:effectLst/>
                    <a:latin typeface="+mn-ea"/>
                    <a:cs typeface="標楷體" panose="03000509000000000000" pitchFamily="65" charset="-120"/>
                  </a:rPr>
                  <a:t>不發生跳躍事件而其公司資產價值不變。</a:t>
                </a:r>
                <a:endParaRPr lang="en-US" altLang="zh-TW" sz="2000" kern="0" dirty="0">
                  <a:solidFill>
                    <a:srgbClr val="000000"/>
                  </a:solidFill>
                  <a:effectLst/>
                  <a:latin typeface="+mn-ea"/>
                  <a:cs typeface="標楷體" panose="03000509000000000000" pitchFamily="65" charset="-120"/>
                </a:endParaRPr>
              </a:p>
              <a:p>
                <a:endParaRPr lang="en-US" altLang="zh-TW" sz="2000" kern="0" dirty="0">
                  <a:solidFill>
                    <a:srgbClr val="000000"/>
                  </a:solidFill>
                  <a:effectLst/>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其中定義</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𝜆</m:t>
                    </m:r>
                  </m:oMath>
                </a14:m>
                <a:r>
                  <a:rPr lang="zh-TW" altLang="zh-TW" sz="2000" kern="0" dirty="0">
                    <a:solidFill>
                      <a:srgbClr val="000000"/>
                    </a:solidFill>
                    <a:effectLst/>
                    <a:latin typeface="+mn-ea"/>
                    <a:cs typeface="標楷體" panose="03000509000000000000" pitchFamily="65" charset="-120"/>
                  </a:rPr>
                  <a:t>為巨災事件發生的強度</a:t>
                </a:r>
                <a:r>
                  <a:rPr lang="en-US" altLang="zh-TW" sz="2000" kern="0" dirty="0">
                    <a:solidFill>
                      <a:srgbClr val="000000"/>
                    </a:solidFill>
                    <a:effectLst/>
                    <a:latin typeface="+mn-ea"/>
                  </a:rPr>
                  <a:t>(intensity) </a:t>
                </a:r>
                <a:r>
                  <a:rPr lang="zh-TW" altLang="zh-TW" sz="2000" kern="0" dirty="0">
                    <a:solidFill>
                      <a:srgbClr val="000000"/>
                    </a:solidFill>
                    <a:effectLst/>
                    <a:latin typeface="+mn-ea"/>
                    <a:cs typeface="Times New Roman" panose="02020603050405020304" pitchFamily="18" charset="0"/>
                  </a:rPr>
                  <a:t>，</a:t>
                </a:r>
                <a14:m>
                  <m:oMath xmlns:m="http://schemas.openxmlformats.org/officeDocument/2006/math">
                    <m:r>
                      <a:rPr lang="en-US" altLang="zh-TW" sz="2000" i="1" kern="0">
                        <a:solidFill>
                          <a:srgbClr val="000000"/>
                        </a:solidFill>
                        <a:effectLst/>
                        <a:latin typeface="Cambria Math" panose="02040503050406030204" pitchFamily="18" charset="0"/>
                        <a:cs typeface="Cambria Math" panose="02040503050406030204" pitchFamily="18" charset="0"/>
                      </a:rPr>
                      <m:t>𝑧</m:t>
                    </m:r>
                    <m:r>
                      <a:rPr lang="en-US" altLang="zh-TW" sz="2000" i="1" kern="0">
                        <a:solidFill>
                          <a:srgbClr val="000000"/>
                        </a:solidFill>
                        <a:effectLst/>
                        <a:latin typeface="Cambria Math" panose="02040503050406030204" pitchFamily="18" charset="0"/>
                        <a:cs typeface="Cambria Math" panose="02040503050406030204" pitchFamily="18" charset="0"/>
                      </a:rPr>
                      <m:t>1=</m:t>
                    </m:r>
                    <m:d>
                      <m:dPr>
                        <m:ctrlPr>
                          <a:rPr lang="zh-TW" altLang="zh-TW" sz="2000" i="1">
                            <a:solidFill>
                              <a:srgbClr val="000000"/>
                            </a:solidFill>
                            <a:effectLst/>
                            <a:latin typeface="Cambria Math" panose="02040503050406030204" pitchFamily="18" charset="0"/>
                            <a:cs typeface="Cambria Math" panose="02040503050406030204" pitchFamily="18" charset="0"/>
                          </a:rPr>
                        </m:ctrlPr>
                      </m:dPr>
                      <m:e>
                        <m:sSup>
                          <m:sSupPr>
                            <m:ctrlPr>
                              <a:rPr lang="zh-TW" altLang="zh-TW" sz="2000" i="1">
                                <a:solidFill>
                                  <a:srgbClr val="000000"/>
                                </a:solidFill>
                                <a:effectLst/>
                                <a:latin typeface="Cambria Math" panose="02040503050406030204" pitchFamily="18" charset="0"/>
                                <a:cs typeface="標楷體" panose="03000509000000000000" pitchFamily="65" charset="-120"/>
                              </a:rPr>
                            </m:ctrlPr>
                          </m:sSupPr>
                          <m:e>
                            <m:r>
                              <a:rPr lang="en-US" altLang="zh-TW" sz="2000" i="1" kern="0">
                                <a:solidFill>
                                  <a:srgbClr val="000000"/>
                                </a:solidFill>
                                <a:effectLst/>
                                <a:latin typeface="Cambria Math" panose="02040503050406030204" pitchFamily="18" charset="0"/>
                                <a:cs typeface="標楷體" panose="03000509000000000000" pitchFamily="65" charset="-120"/>
                              </a:rPr>
                              <m:t>1−</m:t>
                            </m:r>
                            <m:r>
                              <a:rPr lang="en-US" altLang="zh-TW" sz="2000" i="1" kern="0">
                                <a:solidFill>
                                  <a:srgbClr val="000000"/>
                                </a:solidFill>
                                <a:effectLst/>
                                <a:latin typeface="Cambria Math" panose="02040503050406030204" pitchFamily="18" charset="0"/>
                                <a:cs typeface="標楷體" panose="03000509000000000000" pitchFamily="65" charset="-120"/>
                              </a:rPr>
                              <m:t>𝑒</m:t>
                            </m:r>
                          </m:e>
                          <m:sup>
                            <m:r>
                              <a:rPr lang="en-US" altLang="zh-TW" sz="2000" i="1" kern="0">
                                <a:solidFill>
                                  <a:srgbClr val="000000"/>
                                </a:solidFill>
                                <a:effectLst/>
                                <a:latin typeface="Cambria Math" panose="02040503050406030204" pitchFamily="18" charset="0"/>
                                <a:cs typeface="標楷體" panose="03000509000000000000" pitchFamily="65" charset="-120"/>
                              </a:rPr>
                              <m:t>−</m:t>
                            </m:r>
                            <m:r>
                              <a:rPr lang="en-US" altLang="zh-TW" sz="2000" i="1" kern="0">
                                <a:solidFill>
                                  <a:srgbClr val="000000"/>
                                </a:solidFill>
                                <a:effectLst/>
                                <a:latin typeface="Cambria Math" panose="02040503050406030204" pitchFamily="18" charset="0"/>
                                <a:cs typeface="標楷體" panose="03000509000000000000" pitchFamily="65" charset="-120"/>
                              </a:rPr>
                              <m:t>𝜆</m:t>
                            </m:r>
                            <m:r>
                              <a:rPr lang="en-US" altLang="zh-TW" sz="2000" i="1" kern="0">
                                <a:solidFill>
                                  <a:srgbClr val="000000"/>
                                </a:solidFill>
                                <a:effectLst/>
                                <a:latin typeface="Cambria Math" panose="02040503050406030204" pitchFamily="18" charset="0"/>
                                <a:cs typeface="標楷體" panose="03000509000000000000" pitchFamily="65" charset="-120"/>
                              </a:rPr>
                              <m:t>∆</m:t>
                            </m:r>
                            <m:r>
                              <a:rPr lang="en-US" altLang="zh-TW" sz="2000" i="1" kern="0">
                                <a:solidFill>
                                  <a:srgbClr val="000000"/>
                                </a:solidFill>
                                <a:effectLst/>
                                <a:latin typeface="Cambria Math" panose="02040503050406030204" pitchFamily="18" charset="0"/>
                                <a:cs typeface="標楷體" panose="03000509000000000000" pitchFamily="65" charset="-120"/>
                              </a:rPr>
                              <m:t>𝑡</m:t>
                            </m:r>
                          </m:sup>
                        </m:sSup>
                      </m:e>
                    </m:d>
                    <m:r>
                      <a:rPr lang="en-US" altLang="zh-TW" sz="2000" i="1" kern="0">
                        <a:solidFill>
                          <a:srgbClr val="000000"/>
                        </a:solidFill>
                        <a:effectLst/>
                        <a:latin typeface="Cambria Math" panose="02040503050406030204" pitchFamily="18" charset="0"/>
                        <a:cs typeface="標楷體" panose="03000509000000000000" pitchFamily="65" charset="-120"/>
                      </a:rPr>
                      <m:t>𝑞</m:t>
                    </m:r>
                    <m:r>
                      <a:rPr lang="en-US" altLang="zh-TW" sz="2000" i="1" kern="0">
                        <a:solidFill>
                          <a:srgbClr val="000000"/>
                        </a:solidFill>
                        <a:effectLst/>
                        <a:latin typeface="Cambria Math" panose="02040503050406030204" pitchFamily="18" charset="0"/>
                        <a:cs typeface="標楷體" panose="03000509000000000000" pitchFamily="65" charset="-120"/>
                      </a:rPr>
                      <m:t>1</m:t>
                    </m:r>
                  </m:oMath>
                </a14:m>
                <a:r>
                  <a:rPr lang="zh-TW" altLang="zh-TW" sz="2000" kern="0" dirty="0">
                    <a:solidFill>
                      <a:srgbClr val="000000"/>
                    </a:solidFill>
                    <a:effectLst/>
                    <a:latin typeface="+mn-ea"/>
                    <a:cs typeface="標楷體" panose="03000509000000000000" pitchFamily="65" charset="-120"/>
                  </a:rPr>
                  <a:t>為發生巨災事件且其損失規模和保險公司出險金額皆為</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標楷體" panose="03000509000000000000" pitchFamily="65" charset="-120"/>
                  </a:rPr>
                  <a:t>的機率，</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𝑧</m:t>
                    </m:r>
                    <m:r>
                      <a:rPr lang="en-US" altLang="zh-TW" sz="2000" i="1" kern="0">
                        <a:solidFill>
                          <a:srgbClr val="000000"/>
                        </a:solidFill>
                        <a:effectLst/>
                        <a:latin typeface="Cambria Math" panose="02040503050406030204" pitchFamily="18" charset="0"/>
                        <a:cs typeface="Cambria Math" panose="02040503050406030204" pitchFamily="18" charset="0"/>
                      </a:rPr>
                      <m:t>2=</m:t>
                    </m:r>
                    <m:d>
                      <m:dPr>
                        <m:ctrlPr>
                          <a:rPr lang="zh-TW" altLang="zh-TW" sz="2000" i="1">
                            <a:solidFill>
                              <a:srgbClr val="000000"/>
                            </a:solidFill>
                            <a:effectLst/>
                            <a:latin typeface="Cambria Math" panose="02040503050406030204" pitchFamily="18" charset="0"/>
                            <a:cs typeface="Cambria Math" panose="02040503050406030204" pitchFamily="18" charset="0"/>
                          </a:rPr>
                        </m:ctrlPr>
                      </m:dPr>
                      <m:e>
                        <m:sSup>
                          <m:sSupPr>
                            <m:ctrlPr>
                              <a:rPr lang="zh-TW" altLang="zh-TW" sz="2000" i="1">
                                <a:solidFill>
                                  <a:srgbClr val="000000"/>
                                </a:solidFill>
                                <a:effectLst/>
                                <a:latin typeface="Cambria Math" panose="02040503050406030204" pitchFamily="18" charset="0"/>
                                <a:cs typeface="標楷體" panose="03000509000000000000" pitchFamily="65" charset="-120"/>
                              </a:rPr>
                            </m:ctrlPr>
                          </m:sSupPr>
                          <m:e>
                            <m:r>
                              <a:rPr lang="en-US" altLang="zh-TW" sz="2000" i="1" kern="0">
                                <a:solidFill>
                                  <a:srgbClr val="000000"/>
                                </a:solidFill>
                                <a:effectLst/>
                                <a:latin typeface="Cambria Math" panose="02040503050406030204" pitchFamily="18" charset="0"/>
                                <a:cs typeface="標楷體" panose="03000509000000000000" pitchFamily="65" charset="-120"/>
                              </a:rPr>
                              <m:t>1−</m:t>
                            </m:r>
                            <m:r>
                              <a:rPr lang="en-US" altLang="zh-TW" sz="2000" i="1" kern="0">
                                <a:solidFill>
                                  <a:srgbClr val="000000"/>
                                </a:solidFill>
                                <a:effectLst/>
                                <a:latin typeface="Cambria Math" panose="02040503050406030204" pitchFamily="18" charset="0"/>
                                <a:cs typeface="標楷體" panose="03000509000000000000" pitchFamily="65" charset="-120"/>
                              </a:rPr>
                              <m:t>𝑒</m:t>
                            </m:r>
                          </m:e>
                          <m:sup>
                            <m:r>
                              <a:rPr lang="en-US" altLang="zh-TW" sz="2000" i="1" kern="0">
                                <a:solidFill>
                                  <a:srgbClr val="000000"/>
                                </a:solidFill>
                                <a:effectLst/>
                                <a:latin typeface="Cambria Math" panose="02040503050406030204" pitchFamily="18" charset="0"/>
                                <a:cs typeface="標楷體" panose="03000509000000000000" pitchFamily="65" charset="-120"/>
                              </a:rPr>
                              <m:t>−</m:t>
                            </m:r>
                            <m:r>
                              <a:rPr lang="en-US" altLang="zh-TW" sz="2000" i="1" kern="0">
                                <a:solidFill>
                                  <a:srgbClr val="000000"/>
                                </a:solidFill>
                                <a:effectLst/>
                                <a:latin typeface="Cambria Math" panose="02040503050406030204" pitchFamily="18" charset="0"/>
                                <a:cs typeface="標楷體" panose="03000509000000000000" pitchFamily="65" charset="-120"/>
                              </a:rPr>
                              <m:t>𝜆</m:t>
                            </m:r>
                            <m:r>
                              <a:rPr lang="en-US" altLang="zh-TW" sz="2000" i="1" kern="0">
                                <a:solidFill>
                                  <a:srgbClr val="000000"/>
                                </a:solidFill>
                                <a:effectLst/>
                                <a:latin typeface="Cambria Math" panose="02040503050406030204" pitchFamily="18" charset="0"/>
                                <a:cs typeface="標楷體" panose="03000509000000000000" pitchFamily="65" charset="-120"/>
                              </a:rPr>
                              <m:t>∆</m:t>
                            </m:r>
                            <m:r>
                              <a:rPr lang="en-US" altLang="zh-TW" sz="2000" i="1" kern="0">
                                <a:solidFill>
                                  <a:srgbClr val="000000"/>
                                </a:solidFill>
                                <a:effectLst/>
                                <a:latin typeface="Cambria Math" panose="02040503050406030204" pitchFamily="18" charset="0"/>
                                <a:cs typeface="標楷體" panose="03000509000000000000" pitchFamily="65" charset="-120"/>
                              </a:rPr>
                              <m:t>𝑡</m:t>
                            </m:r>
                          </m:sup>
                        </m:sSup>
                      </m:e>
                    </m:d>
                    <m:r>
                      <a:rPr lang="en-US" altLang="zh-TW" sz="2000" i="1" kern="0">
                        <a:solidFill>
                          <a:srgbClr val="000000"/>
                        </a:solidFill>
                        <a:effectLst/>
                        <a:latin typeface="Cambria Math" panose="02040503050406030204" pitchFamily="18" charset="0"/>
                        <a:cs typeface="標楷體" panose="03000509000000000000" pitchFamily="65" charset="-120"/>
                      </a:rPr>
                      <m:t>𝑞</m:t>
                    </m:r>
                    <m:r>
                      <a:rPr lang="en-US" altLang="zh-TW" sz="2000" i="1" kern="0">
                        <a:solidFill>
                          <a:srgbClr val="000000"/>
                        </a:solidFill>
                        <a:effectLst/>
                        <a:latin typeface="Cambria Math" panose="02040503050406030204" pitchFamily="18" charset="0"/>
                        <a:cs typeface="標楷體" panose="03000509000000000000" pitchFamily="65" charset="-120"/>
                      </a:rPr>
                      <m:t>2</m:t>
                    </m:r>
                  </m:oMath>
                </a14:m>
                <a:r>
                  <a:rPr lang="zh-TW" altLang="zh-TW" sz="2000" kern="0" dirty="0">
                    <a:solidFill>
                      <a:srgbClr val="000000"/>
                    </a:solidFill>
                    <a:effectLst/>
                    <a:latin typeface="+mn-ea"/>
                    <a:cs typeface="標楷體" panose="03000509000000000000" pitchFamily="65" charset="-120"/>
                  </a:rPr>
                  <a:t>為為發生</a:t>
                </a:r>
                <a:r>
                  <a:rPr lang="zh-TW" altLang="zh-TW" sz="2000" dirty="0">
                    <a:latin typeface="+mn-ea"/>
                  </a:rPr>
                  <a:t>巨災事件且其損失規模和出險金額為</a:t>
                </a:r>
                <a14:m>
                  <m:oMath xmlns:m="http://schemas.openxmlformats.org/officeDocument/2006/math">
                    <m:r>
                      <a:rPr lang="en-US" altLang="zh-TW" sz="2000" i="1">
                        <a:latin typeface="Cambria Math" panose="02040503050406030204" pitchFamily="18" charset="0"/>
                      </a:rPr>
                      <m:t>2</m:t>
                    </m:r>
                    <m:r>
                      <a:rPr lang="en-US" altLang="zh-TW" sz="2000" i="1">
                        <a:latin typeface="Cambria Math" panose="02040503050406030204" pitchFamily="18" charset="0"/>
                      </a:rPr>
                      <m:t>h</m:t>
                    </m:r>
                  </m:oMath>
                </a14:m>
                <a:r>
                  <a:rPr lang="zh-TW" altLang="zh-TW" sz="2000" dirty="0">
                    <a:latin typeface="+mn-ea"/>
                  </a:rPr>
                  <a:t>的機率，</a:t>
                </a:r>
                <a14:m>
                  <m:oMath xmlns:m="http://schemas.openxmlformats.org/officeDocument/2006/math">
                    <m:r>
                      <a:rPr lang="en-US" altLang="zh-TW" sz="2000" i="1">
                        <a:latin typeface="Cambria Math" panose="02040503050406030204" pitchFamily="18" charset="0"/>
                      </a:rPr>
                      <m:t>𝑧</m:t>
                    </m:r>
                    <m:r>
                      <a:rPr lang="en-US" altLang="zh-TW" sz="2000" i="1">
                        <a:latin typeface="Cambria Math" panose="02040503050406030204" pitchFamily="18" charset="0"/>
                      </a:rPr>
                      <m:t>3=</m:t>
                    </m:r>
                    <m:d>
                      <m:dPr>
                        <m:ctrlPr>
                          <a:rPr lang="zh-TW" altLang="zh-TW" sz="2000" i="1">
                            <a:latin typeface="Cambria Math" panose="02040503050406030204" pitchFamily="18" charset="0"/>
                          </a:rPr>
                        </m:ctrlPr>
                      </m:dPr>
                      <m:e>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1−</m:t>
                            </m:r>
                            <m:r>
                              <a:rPr lang="en-US" altLang="zh-TW" sz="2000" i="1">
                                <a:latin typeface="Cambria Math" panose="02040503050406030204" pitchFamily="18" charset="0"/>
                              </a:rPr>
                              <m:t>𝑒</m:t>
                            </m:r>
                          </m:e>
                          <m:sup>
                            <m:r>
                              <a:rPr lang="en-US" altLang="zh-TW" sz="2000" i="1">
                                <a:latin typeface="Cambria Math" panose="02040503050406030204" pitchFamily="18" charset="0"/>
                              </a:rPr>
                              <m:t>−</m:t>
                            </m:r>
                            <m:r>
                              <a:rPr lang="en-US" altLang="zh-TW" sz="2000" i="1">
                                <a:latin typeface="Cambria Math" panose="02040503050406030204" pitchFamily="18" charset="0"/>
                              </a:rPr>
                              <m:t>𝜆</m:t>
                            </m:r>
                            <m:r>
                              <a:rPr lang="en-US" altLang="zh-TW" sz="2000" i="1">
                                <a:latin typeface="Cambria Math" panose="02040503050406030204" pitchFamily="18" charset="0"/>
                              </a:rPr>
                              <m:t>∆</m:t>
                            </m:r>
                            <m:r>
                              <a:rPr lang="en-US" altLang="zh-TW" sz="2000" i="1">
                                <a:latin typeface="Cambria Math" panose="02040503050406030204" pitchFamily="18" charset="0"/>
                              </a:rPr>
                              <m:t>𝑡</m:t>
                            </m:r>
                          </m:sup>
                        </m:sSup>
                      </m:e>
                    </m:d>
                    <m:r>
                      <a:rPr lang="en-US" altLang="zh-TW" sz="2000" i="1">
                        <a:latin typeface="Cambria Math" panose="02040503050406030204" pitchFamily="18" charset="0"/>
                      </a:rPr>
                      <m:t>𝑞</m:t>
                    </m:r>
                    <m:r>
                      <a:rPr lang="en-US" altLang="zh-TW" sz="2000" i="1">
                        <a:latin typeface="Cambria Math" panose="02040503050406030204" pitchFamily="18" charset="0"/>
                      </a:rPr>
                      <m:t>3</m:t>
                    </m:r>
                  </m:oMath>
                </a14:m>
                <a:r>
                  <a:rPr lang="zh-TW" altLang="zh-TW" sz="2000" dirty="0">
                    <a:latin typeface="+mn-ea"/>
                  </a:rPr>
                  <a:t>為為發生巨災事件且其損失規模大於等於</a:t>
                </a:r>
                <a14:m>
                  <m:oMath xmlns:m="http://schemas.openxmlformats.org/officeDocument/2006/math">
                    <m:r>
                      <a:rPr lang="en-US" altLang="zh-TW" sz="2000" i="1">
                        <a:latin typeface="Cambria Math" panose="02040503050406030204" pitchFamily="18" charset="0"/>
                      </a:rPr>
                      <m:t>3</m:t>
                    </m:r>
                    <m:r>
                      <a:rPr lang="en-US" altLang="zh-TW" sz="2000" i="1">
                        <a:latin typeface="Cambria Math" panose="02040503050406030204" pitchFamily="18" charset="0"/>
                      </a:rPr>
                      <m:t>h</m:t>
                    </m:r>
                  </m:oMath>
                </a14:m>
                <a:r>
                  <a:rPr lang="zh-TW" altLang="zh-TW" sz="2000" dirty="0">
                    <a:latin typeface="+mn-ea"/>
                  </a:rPr>
                  <a:t>的機率</a:t>
                </a:r>
                <a:r>
                  <a:rPr lang="en-US" altLang="zh-TW" sz="2000" dirty="0">
                    <a:latin typeface="+mn-ea"/>
                  </a:rPr>
                  <a:t>(</a:t>
                </a:r>
                <a:r>
                  <a:rPr lang="zh-TW" altLang="zh-TW" sz="2000" dirty="0">
                    <a:latin typeface="+mn-ea"/>
                  </a:rPr>
                  <a:t>此時保險公司賠償</a:t>
                </a:r>
                <a14:m>
                  <m:oMath xmlns:m="http://schemas.openxmlformats.org/officeDocument/2006/math">
                    <m:r>
                      <a:rPr lang="en-US" altLang="zh-TW" sz="2000" i="1">
                        <a:latin typeface="Cambria Math" panose="02040503050406030204" pitchFamily="18" charset="0"/>
                      </a:rPr>
                      <m:t>3</m:t>
                    </m:r>
                    <m:r>
                      <a:rPr lang="en-US" altLang="zh-TW" sz="2000" i="1">
                        <a:latin typeface="Cambria Math" panose="02040503050406030204" pitchFamily="18" charset="0"/>
                      </a:rPr>
                      <m:t>h</m:t>
                    </m:r>
                  </m:oMath>
                </a14:m>
                <a:r>
                  <a:rPr lang="en-US" altLang="zh-TW" sz="2000" dirty="0">
                    <a:latin typeface="+mn-ea"/>
                  </a:rPr>
                  <a:t>)</a:t>
                </a:r>
                <a:r>
                  <a:rPr lang="zh-TW" altLang="zh-TW" sz="2000" dirty="0">
                    <a:latin typeface="+mn-ea"/>
                  </a:rPr>
                  <a:t>， </a:t>
                </a:r>
                <a14:m>
                  <m:oMath xmlns:m="http://schemas.openxmlformats.org/officeDocument/2006/math">
                    <m:r>
                      <a:rPr lang="en-US" altLang="zh-TW" sz="2000" i="1">
                        <a:latin typeface="Cambria Math" panose="02040503050406030204" pitchFamily="18" charset="0"/>
                      </a:rPr>
                      <m:t>(1−</m:t>
                    </m:r>
                    <m:r>
                      <a:rPr lang="en-US" altLang="zh-TW" sz="2000" i="1">
                        <a:latin typeface="Cambria Math" panose="02040503050406030204" pitchFamily="18" charset="0"/>
                      </a:rPr>
                      <m:t>𝑧</m:t>
                    </m:r>
                    <m:r>
                      <a:rPr lang="en-US" altLang="zh-TW" sz="2000" i="1">
                        <a:latin typeface="Cambria Math" panose="02040503050406030204" pitchFamily="18" charset="0"/>
                      </a:rPr>
                      <m:t>1−</m:t>
                    </m:r>
                    <m:r>
                      <a:rPr lang="en-US" altLang="zh-TW" sz="2000" i="1">
                        <a:latin typeface="Cambria Math" panose="02040503050406030204" pitchFamily="18" charset="0"/>
                      </a:rPr>
                      <m:t>𝑧</m:t>
                    </m:r>
                    <m:r>
                      <a:rPr lang="en-US" altLang="zh-TW" sz="2000" i="1">
                        <a:latin typeface="Cambria Math" panose="02040503050406030204" pitchFamily="18" charset="0"/>
                      </a:rPr>
                      <m:t>2−</m:t>
                    </m:r>
                    <m:r>
                      <a:rPr lang="en-US" altLang="zh-TW" sz="2000" i="1">
                        <a:latin typeface="Cambria Math" panose="02040503050406030204" pitchFamily="18" charset="0"/>
                      </a:rPr>
                      <m:t>𝑧</m:t>
                    </m:r>
                    <m:r>
                      <a:rPr lang="en-US" altLang="zh-TW" sz="2000" i="1">
                        <a:latin typeface="Cambria Math" panose="02040503050406030204" pitchFamily="18" charset="0"/>
                      </a:rPr>
                      <m:t>3)=</m:t>
                    </m:r>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r>
                          <a:rPr lang="en-US" altLang="zh-TW" sz="2000" i="1">
                            <a:latin typeface="Cambria Math" panose="02040503050406030204" pitchFamily="18" charset="0"/>
                          </a:rPr>
                          <m:t>𝜆</m:t>
                        </m:r>
                        <m:r>
                          <a:rPr lang="en-US" altLang="zh-TW" sz="2000" i="1">
                            <a:latin typeface="Cambria Math" panose="02040503050406030204" pitchFamily="18" charset="0"/>
                          </a:rPr>
                          <m:t>∆</m:t>
                        </m:r>
                        <m:r>
                          <a:rPr lang="en-US" altLang="zh-TW" sz="2000" i="1">
                            <a:latin typeface="Cambria Math" panose="02040503050406030204" pitchFamily="18" charset="0"/>
                          </a:rPr>
                          <m:t>𝑡</m:t>
                        </m:r>
                      </m:sup>
                    </m:sSup>
                  </m:oMath>
                </a14:m>
                <a:r>
                  <a:rPr lang="zh-TW" altLang="zh-TW" sz="2000" dirty="0">
                    <a:latin typeface="+mn-ea"/>
                  </a:rPr>
                  <a:t>為當期不發生巨災事件的機率</a:t>
                </a:r>
                <a:r>
                  <a:rPr lang="zh-TW" altLang="zh-TW" dirty="0"/>
                  <a:t>。</a:t>
                </a:r>
                <a:endParaRPr lang="en-US" altLang="zh-TW" sz="1800" kern="0" dirty="0">
                  <a:solidFill>
                    <a:srgbClr val="000000"/>
                  </a:solidFill>
                  <a:effectLst/>
                  <a:ea typeface="標楷體" panose="03000509000000000000" pitchFamily="65" charset="-120"/>
                  <a:cs typeface="標楷體" panose="03000509000000000000" pitchFamily="65" charset="-120"/>
                </a:endParaRPr>
              </a:p>
            </p:txBody>
          </p:sp>
        </mc:Choice>
        <mc:Fallback xmlns="">
          <p:sp>
            <p:nvSpPr>
              <p:cNvPr id="3" name="內容版面配置區 2">
                <a:extLst>
                  <a:ext uri="{FF2B5EF4-FFF2-40B4-BE49-F238E27FC236}">
                    <a16:creationId xmlns:a16="http://schemas.microsoft.com/office/drawing/2014/main" id="{AB3DB806-D149-2AFC-820E-CE011B2C1ED8}"/>
                  </a:ext>
                </a:extLst>
              </p:cNvPr>
              <p:cNvSpPr>
                <a:spLocks noGrp="1" noRot="1" noChangeAspect="1" noMove="1" noResize="1" noEditPoints="1" noAdjustHandles="1" noChangeArrowheads="1" noChangeShapeType="1" noTextEdit="1"/>
              </p:cNvSpPr>
              <p:nvPr>
                <p:ph idx="1"/>
              </p:nvPr>
            </p:nvSpPr>
            <p:spPr>
              <a:xfrm>
                <a:off x="838200" y="1398213"/>
                <a:ext cx="10515600" cy="5459787"/>
              </a:xfrm>
              <a:blipFill>
                <a:blip r:embed="rId2"/>
                <a:stretch>
                  <a:fillRect l="-464" t="-111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3752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44C44C0E-A912-B2F4-04F3-B09108EFE7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07517" y="912585"/>
            <a:ext cx="4345212" cy="3646663"/>
          </a:xfrm>
          <a:prstGeom prst="rect">
            <a:avLst/>
          </a:prstGeom>
        </p:spPr>
      </p:pic>
      <p:sp>
        <p:nvSpPr>
          <p:cNvPr id="6" name="Rectangle 1">
            <a:extLst>
              <a:ext uri="{FF2B5EF4-FFF2-40B4-BE49-F238E27FC236}">
                <a16:creationId xmlns:a16="http://schemas.microsoft.com/office/drawing/2014/main" id="{966A35B4-D08B-1B10-984D-29A30CE13A94}"/>
              </a:ext>
            </a:extLst>
          </p:cNvPr>
          <p:cNvSpPr>
            <a:spLocks noChangeArrowheads="1"/>
          </p:cNvSpPr>
          <p:nvPr/>
        </p:nvSpPr>
        <p:spPr bwMode="auto">
          <a:xfrm>
            <a:off x="161365" y="-114777"/>
            <a:ext cx="11156984"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000000"/>
                </a:solidFill>
                <a:effectLst/>
                <a:latin typeface="+mn-ea"/>
                <a:cs typeface="Times New Roman" panose="02020603050405020304" pitchFamily="18" charset="0"/>
              </a:rPr>
              <a:t>藉由</a:t>
            </a:r>
            <a:r>
              <a:rPr kumimoji="0" lang="zh-TW" altLang="en-US" sz="2000" b="0" i="0" u="none" strike="noStrike" cap="none" normalizeH="0" baseline="0" dirty="0">
                <a:ln>
                  <a:noFill/>
                </a:ln>
                <a:solidFill>
                  <a:srgbClr val="000000"/>
                </a:solidFill>
                <a:effectLst/>
                <a:latin typeface="+mn-ea"/>
                <a:cs typeface="Times New Roman" panose="02020603050405020304" pitchFamily="18" charset="0"/>
              </a:rPr>
              <a:t>下圖的</a:t>
            </a:r>
            <a:r>
              <a:rPr kumimoji="0" lang="zh-TW" altLang="zh-TW" sz="2000" b="0" i="0" u="none" strike="noStrike" cap="none" normalizeH="0" baseline="0" dirty="0">
                <a:ln>
                  <a:noFill/>
                </a:ln>
                <a:solidFill>
                  <a:srgbClr val="000000"/>
                </a:solidFill>
                <a:effectLst/>
                <a:latin typeface="+mn-ea"/>
                <a:cs typeface="Times New Roman" panose="02020603050405020304" pitchFamily="18" charset="0"/>
              </a:rPr>
              <a:t>樹狀結構，我們可利用</a:t>
            </a:r>
            <a:r>
              <a:rPr kumimoji="0" lang="en-US" altLang="zh-TW" sz="2000" b="0" i="0" u="none" strike="noStrike" cap="none" normalizeH="0" baseline="0" dirty="0">
                <a:ln>
                  <a:noFill/>
                </a:ln>
                <a:solidFill>
                  <a:srgbClr val="000000"/>
                </a:solidFill>
                <a:effectLst/>
                <a:latin typeface="+mn-ea"/>
                <a:cs typeface="Times New Roman" panose="02020603050405020304" pitchFamily="18" charset="0"/>
              </a:rPr>
              <a:t>(3‑10)</a:t>
            </a:r>
            <a:r>
              <a:rPr kumimoji="0" lang="zh-TW" altLang="en-US" sz="2000" b="0" i="0" u="none" strike="noStrike" cap="none" normalizeH="0" baseline="0" dirty="0">
                <a:ln>
                  <a:noFill/>
                </a:ln>
                <a:solidFill>
                  <a:srgbClr val="000000"/>
                </a:solidFill>
                <a:effectLst/>
                <a:latin typeface="+mn-ea"/>
                <a:cs typeface="Times New Roman" panose="02020603050405020304" pitchFamily="18" charset="0"/>
              </a:rPr>
              <a:t>式的兩項方程式求取風險中立機率變數</a:t>
            </a:r>
            <a:r>
              <a:rPr kumimoji="0" lang="en-US" altLang="zh-TW" sz="2000" b="0" i="1" u="none" strike="noStrike" cap="none" normalizeH="0" baseline="0" dirty="0">
                <a:ln>
                  <a:noFill/>
                </a:ln>
                <a:solidFill>
                  <a:srgbClr val="000000"/>
                </a:solidFill>
                <a:effectLst/>
                <a:latin typeface="+mn-ea"/>
                <a:cs typeface="Times New Roman" panose="02020603050405020304" pitchFamily="18" charset="0"/>
              </a:rPr>
              <a:t>Pu</a:t>
            </a:r>
            <a:r>
              <a:rPr kumimoji="0" lang="zh-TW" altLang="en-US" sz="2000" b="0" i="0" u="none" strike="noStrike" cap="none" normalizeH="0" baseline="0" dirty="0">
                <a:ln>
                  <a:noFill/>
                </a:ln>
                <a:solidFill>
                  <a:srgbClr val="000000"/>
                </a:solidFill>
                <a:effectLst/>
                <a:latin typeface="+mn-ea"/>
                <a:cs typeface="Times New Roman" panose="02020603050405020304" pitchFamily="18" charset="0"/>
              </a:rPr>
              <a:t>及</a:t>
            </a:r>
            <a:r>
              <a:rPr kumimoji="0" lang="en-US" altLang="zh-TW" sz="2000" b="0" i="1" u="none" strike="noStrike" cap="none" normalizeH="0" baseline="0" dirty="0">
                <a:ln>
                  <a:noFill/>
                </a:ln>
                <a:solidFill>
                  <a:srgbClr val="000000"/>
                </a:solidFill>
                <a:effectLst/>
                <a:latin typeface="+mn-ea"/>
                <a:cs typeface="Times New Roman" panose="02020603050405020304" pitchFamily="18" charset="0"/>
              </a:rPr>
              <a:t>Pd</a:t>
            </a:r>
            <a:r>
              <a:rPr kumimoji="0" lang="zh-TW" altLang="en-US" sz="2000" b="0" i="0" u="none" strike="noStrike" cap="none" normalizeH="0" baseline="0" dirty="0">
                <a:ln>
                  <a:noFill/>
                </a:ln>
                <a:solidFill>
                  <a:srgbClr val="000000"/>
                </a:solidFill>
                <a:effectLst/>
                <a:latin typeface="+mn-ea"/>
                <a:cs typeface="Times New Roman" panose="02020603050405020304" pitchFamily="18" charset="0"/>
              </a:rPr>
              <a:t>：</a:t>
            </a:r>
            <a:endParaRPr kumimoji="0" lang="en-US" altLang="zh-TW" sz="2000" b="0" i="0" u="none" strike="noStrike" cap="none" normalizeH="0" baseline="0" dirty="0">
              <a:ln>
                <a:noFill/>
              </a:ln>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kern="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zh-TW" sz="2000" kern="0" dirty="0">
                <a:solidFill>
                  <a:srgbClr val="000000"/>
                </a:solidFill>
                <a:effectLst/>
                <a:latin typeface="+mn-ea"/>
                <a:cs typeface="Times New Roman" panose="02020603050405020304" pitchFamily="18" charset="0"/>
              </a:rPr>
              <a:t>其中在</a:t>
            </a:r>
            <a:r>
              <a:rPr lang="en-US" altLang="zh-TW" sz="2000" kern="0" dirty="0">
                <a:solidFill>
                  <a:srgbClr val="000000"/>
                </a:solidFill>
                <a:effectLst/>
                <a:latin typeface="+mn-ea"/>
              </a:rPr>
              <a:t>Diffusion Process</a:t>
            </a:r>
            <a:r>
              <a:rPr lang="zh-TW" altLang="zh-TW" sz="2000" kern="0" dirty="0">
                <a:solidFill>
                  <a:srgbClr val="000000"/>
                </a:solidFill>
                <a:effectLst/>
                <a:latin typeface="+mn-ea"/>
                <a:cs typeface="Times New Roman" panose="02020603050405020304" pitchFamily="18" charset="0"/>
              </a:rPr>
              <a:t>及</a:t>
            </a:r>
            <a:r>
              <a:rPr lang="en-US" altLang="zh-TW" sz="2000" kern="0" dirty="0">
                <a:solidFill>
                  <a:srgbClr val="000000"/>
                </a:solidFill>
                <a:effectLst/>
                <a:latin typeface="+mn-ea"/>
              </a:rPr>
              <a:t>Jump Process</a:t>
            </a:r>
            <a:r>
              <a:rPr lang="zh-TW" altLang="zh-TW" sz="2000" kern="0" dirty="0">
                <a:solidFill>
                  <a:srgbClr val="000000"/>
                </a:solidFill>
                <a:effectLst/>
                <a:latin typeface="+mn-ea"/>
                <a:cs typeface="標楷體" panose="03000509000000000000" pitchFamily="65" charset="-120"/>
              </a:rPr>
              <a:t>互為獨立事件之下二元樹結構的風險中立機率及巨災規模機率可以直接相乘。在風險中立世界之下，其理應只能賺取無風險報酬率</a:t>
            </a:r>
            <a:r>
              <a:rPr lang="en-US" altLang="zh-TW" sz="2000" kern="0" dirty="0">
                <a:solidFill>
                  <a:srgbClr val="000000"/>
                </a:solidFill>
                <a:effectLst/>
                <a:latin typeface="+mn-ea"/>
              </a:rPr>
              <a:t>r</a:t>
            </a:r>
            <a:r>
              <a:rPr lang="zh-TW" altLang="zh-TW" sz="2000" kern="0" dirty="0">
                <a:solidFill>
                  <a:srgbClr val="000000"/>
                </a:solidFill>
                <a:effectLst/>
                <a:latin typeface="+mn-ea"/>
                <a:cs typeface="標楷體" panose="03000509000000000000" pitchFamily="65" charset="-120"/>
              </a:rPr>
              <a:t>。</a:t>
            </a:r>
            <a:endParaRPr lang="en-US" altLang="zh-TW" sz="2000" kern="0" dirty="0">
              <a:solidFill>
                <a:srgbClr val="000000"/>
              </a:solidFill>
              <a:effectLst/>
              <a:latin typeface="+mn-ea"/>
              <a:cs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000" b="0" i="0" u="none" strike="noStrike" cap="none" normalizeH="0" baseline="0" dirty="0">
              <a:ln>
                <a:noFill/>
              </a:ln>
              <a:solidFill>
                <a:srgbClr val="000000"/>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TW" sz="2000" dirty="0">
              <a:solidFill>
                <a:srgbClr val="000000"/>
              </a:solid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2000" b="0" i="0" u="none" strike="noStrike" cap="none" normalizeH="0" baseline="0" dirty="0">
              <a:ln>
                <a:noFill/>
              </a:ln>
              <a:solidFill>
                <a:schemeClr val="tx1"/>
              </a:solidFill>
              <a:effectLst/>
              <a:latin typeface="+mn-ea"/>
            </a:endParaRPr>
          </a:p>
        </p:txBody>
      </p:sp>
      <p:pic>
        <p:nvPicPr>
          <p:cNvPr id="8" name="圖片 7">
            <a:extLst>
              <a:ext uri="{FF2B5EF4-FFF2-40B4-BE49-F238E27FC236}">
                <a16:creationId xmlns:a16="http://schemas.microsoft.com/office/drawing/2014/main" id="{7ADD1E85-2107-EB12-613D-E00FEF4B8EF0}"/>
              </a:ext>
            </a:extLst>
          </p:cNvPr>
          <p:cNvPicPr>
            <a:picLocks noChangeAspect="1"/>
          </p:cNvPicPr>
          <p:nvPr/>
        </p:nvPicPr>
        <p:blipFill>
          <a:blip r:embed="rId3"/>
          <a:stretch>
            <a:fillRect/>
          </a:stretch>
        </p:blipFill>
        <p:spPr>
          <a:xfrm>
            <a:off x="0" y="1307167"/>
            <a:ext cx="7105650" cy="1428750"/>
          </a:xfrm>
          <a:prstGeom prst="rect">
            <a:avLst/>
          </a:prstGeom>
        </p:spPr>
      </p:pic>
    </p:spTree>
    <p:extLst>
      <p:ext uri="{BB962C8B-B14F-4D97-AF65-F5344CB8AC3E}">
        <p14:creationId xmlns:p14="http://schemas.microsoft.com/office/powerpoint/2010/main" val="48620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753F71E2-B965-42ED-23C4-223B6A8B3D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23412" y="3016198"/>
            <a:ext cx="3936982" cy="3841802"/>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C9E6278C-FA5F-B37B-060C-EA2671BF8EAD}"/>
                  </a:ext>
                </a:extLst>
              </p:cNvPr>
              <p:cNvSpPr txBox="1"/>
              <p:nvPr/>
            </p:nvSpPr>
            <p:spPr>
              <a:xfrm>
                <a:off x="591671" y="457200"/>
                <a:ext cx="10524564" cy="2869312"/>
              </a:xfrm>
              <a:prstGeom prst="rect">
                <a:avLst/>
              </a:prstGeom>
              <a:noFill/>
            </p:spPr>
            <p:txBody>
              <a:bodyPr wrap="square" rtlCol="0">
                <a:spAutoFit/>
              </a:bodyPr>
              <a:lstStyle/>
              <a:p>
                <a:r>
                  <a:rPr lang="zh-TW" altLang="zh-TW" sz="2000" kern="0" dirty="0">
                    <a:solidFill>
                      <a:srgbClr val="000000"/>
                    </a:solidFill>
                    <a:effectLst/>
                    <a:latin typeface="+mn-ea"/>
                    <a:cs typeface="Times New Roman" panose="02020603050405020304" pitchFamily="18" charset="0"/>
                  </a:rPr>
                  <a:t>在</a:t>
                </a:r>
                <a:r>
                  <a:rPr lang="en-US" altLang="zh-TW" sz="2000" kern="0" dirty="0">
                    <a:solidFill>
                      <a:srgbClr val="000000"/>
                    </a:solidFill>
                    <a:effectLst/>
                    <a:latin typeface="+mn-ea"/>
                  </a:rPr>
                  <a:t>Bino-Trinomial Structure</a:t>
                </a:r>
                <a:r>
                  <a:rPr lang="zh-TW" altLang="zh-TW" sz="2000" kern="0" dirty="0">
                    <a:solidFill>
                      <a:srgbClr val="000000"/>
                    </a:solidFill>
                    <a:effectLst/>
                    <a:latin typeface="+mn-ea"/>
                    <a:cs typeface="Times New Roman" panose="02020603050405020304" pitchFamily="18" charset="0"/>
                  </a:rPr>
                  <a:t>結構下，當在跳躍階段不發生巨災事件時，則其會以</a:t>
                </a:r>
                <a:r>
                  <a:rPr lang="en-US" altLang="zh-TW" sz="2000" kern="0" dirty="0">
                    <a:solidFill>
                      <a:srgbClr val="000000"/>
                    </a:solidFill>
                    <a:effectLst/>
                    <a:latin typeface="+mn-ea"/>
                  </a:rPr>
                  <a:t>CRR Lattice</a:t>
                </a:r>
                <a:r>
                  <a:rPr lang="zh-TW" altLang="zh-TW" sz="2000" kern="0" dirty="0">
                    <a:solidFill>
                      <a:srgbClr val="000000"/>
                    </a:solidFill>
                    <a:effectLst/>
                    <a:latin typeface="+mn-ea"/>
                    <a:cs typeface="Times New Roman" panose="02020603050405020304" pitchFamily="18" charset="0"/>
                  </a:rPr>
                  <a:t>的結構展延至下一期；當在跳躍階段發生巨災事件時，則會以三元樹結構展延至下一期以降低計算複雜度。</a:t>
                </a:r>
                <a:endParaRPr lang="en-US" altLang="zh-TW" sz="2000" kern="0" dirty="0">
                  <a:solidFill>
                    <a:srgbClr val="000000"/>
                  </a:solidFill>
                  <a:effectLst/>
                  <a:latin typeface="+mn-ea"/>
                  <a:cs typeface="Times New Roman" panose="02020603050405020304" pitchFamily="18" charset="0"/>
                </a:endParaRPr>
              </a:p>
              <a:p>
                <a:endParaRPr lang="en-US" altLang="zh-TW" sz="2000" kern="0" dirty="0">
                  <a:solidFill>
                    <a:srgbClr val="000000"/>
                  </a:solidFill>
                  <a:effectLst/>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在</a:t>
                </a:r>
                <a:r>
                  <a:rPr lang="en-US" altLang="zh-TW" sz="2000" kern="0" dirty="0">
                    <a:solidFill>
                      <a:srgbClr val="000000"/>
                    </a:solidFill>
                    <a:effectLst/>
                    <a:latin typeface="+mn-ea"/>
                  </a:rPr>
                  <a:t>Diffusion Process</a:t>
                </a:r>
                <a:r>
                  <a:rPr lang="zh-TW" altLang="zh-TW" sz="2000" kern="0" dirty="0">
                    <a:solidFill>
                      <a:srgbClr val="000000"/>
                    </a:solidFill>
                    <a:effectLst/>
                    <a:latin typeface="+mn-ea"/>
                    <a:cs typeface="Times New Roman" panose="02020603050405020304" pitchFamily="18" charset="0"/>
                  </a:rPr>
                  <a:t>與</a:t>
                </a:r>
                <a:r>
                  <a:rPr lang="en-US" altLang="zh-TW" sz="2000" kern="0" dirty="0">
                    <a:solidFill>
                      <a:srgbClr val="000000"/>
                    </a:solidFill>
                    <a:effectLst/>
                    <a:latin typeface="+mn-ea"/>
                  </a:rPr>
                  <a:t>Jump Process</a:t>
                </a:r>
                <a:r>
                  <a:rPr lang="zh-TW" altLang="zh-TW" sz="2000" kern="0" dirty="0">
                    <a:solidFill>
                      <a:srgbClr val="000000"/>
                    </a:solidFill>
                    <a:effectLst/>
                    <a:latin typeface="+mn-ea"/>
                    <a:cs typeface="Times New Roman" panose="02020603050405020304" pitchFamily="18" charset="0"/>
                  </a:rPr>
                  <a:t>互相獨立之下，每一期可分為展延階段及跳躍階段。</a:t>
                </a:r>
                <a:endParaRPr lang="en-US" altLang="zh-TW" sz="2000" kern="0" dirty="0">
                  <a:solidFill>
                    <a:srgbClr val="000000"/>
                  </a:solidFill>
                  <a:effectLst/>
                  <a:latin typeface="+mn-ea"/>
                  <a:cs typeface="Times New Roman" panose="02020603050405020304" pitchFamily="18" charset="0"/>
                </a:endParaRPr>
              </a:p>
              <a:p>
                <a:endParaRPr lang="en-US" altLang="zh-TW" sz="2000" kern="0" dirty="0">
                  <a:solidFill>
                    <a:srgbClr val="000000"/>
                  </a:solidFill>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其中，需先求算風險中立世界只能賺取無風險報酬率</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𝑟</m:t>
                    </m:r>
                  </m:oMath>
                </a14:m>
                <a:r>
                  <a:rPr lang="zh-TW" altLang="zh-TW" sz="2000" kern="0" dirty="0">
                    <a:solidFill>
                      <a:srgbClr val="000000"/>
                    </a:solidFill>
                    <a:effectLst/>
                    <a:latin typeface="+mn-ea"/>
                    <a:cs typeface="Times New Roman" panose="02020603050405020304" pitchFamily="18" charset="0"/>
                  </a:rPr>
                  <a:t>下的</a:t>
                </a:r>
                <a:r>
                  <a:rPr lang="en-US" altLang="zh-TW" sz="2000" kern="0" dirty="0">
                    <a:solidFill>
                      <a:srgbClr val="000000"/>
                    </a:solidFill>
                    <a:effectLst/>
                    <a:latin typeface="+mn-ea"/>
                  </a:rPr>
                  <a:t>Jump node</a:t>
                </a:r>
                <a:r>
                  <a:rPr lang="en-US" altLang="zh-TW" sz="2000" kern="0" dirty="0">
                    <a:solidFill>
                      <a:srgbClr val="000000"/>
                    </a:solidFill>
                    <a:effectLst/>
                    <a:latin typeface="+mn-ea"/>
                    <a:cs typeface="Times New Roman" panose="02020603050405020304" pitchFamily="18" charset="0"/>
                  </a:rPr>
                  <a:t> </a:t>
                </a:r>
                <a14:m>
                  <m:oMath xmlns:m="http://schemas.openxmlformats.org/officeDocument/2006/math">
                    <m:r>
                      <a:rPr lang="en-US" altLang="zh-TW" sz="2000" i="1" kern="0">
                        <a:solidFill>
                          <a:srgbClr val="000000"/>
                        </a:solidFill>
                        <a:effectLst/>
                        <a:latin typeface="Cambria Math" panose="02040503050406030204" pitchFamily="18" charset="0"/>
                        <a:cs typeface="標楷體" panose="03000509000000000000" pitchFamily="65" charset="-120"/>
                      </a:rPr>
                      <m:t>𝑉</m:t>
                    </m:r>
                    <m:r>
                      <a:rPr lang="en-US" altLang="zh-TW" sz="2000" i="1" kern="0">
                        <a:solidFill>
                          <a:srgbClr val="000000"/>
                        </a:solidFill>
                        <a:effectLst/>
                        <a:latin typeface="Cambria Math" panose="02040503050406030204" pitchFamily="18" charset="0"/>
                        <a:cs typeface="標楷體" panose="03000509000000000000" pitchFamily="65" charset="-120"/>
                      </a:rPr>
                      <m:t>0</m:t>
                    </m:r>
                    <m:r>
                      <a:rPr lang="en-US" altLang="zh-TW" sz="2000" i="1" kern="0">
                        <a:solidFill>
                          <a:srgbClr val="000000"/>
                        </a:solidFill>
                        <a:effectLst/>
                        <a:latin typeface="Cambria Math" panose="02040503050406030204" pitchFamily="18" charset="0"/>
                        <a:cs typeface="標楷體" panose="03000509000000000000" pitchFamily="65" charset="-120"/>
                      </a:rPr>
                      <m:t>𝑢</m:t>
                    </m:r>
                    <m:r>
                      <a:rPr lang="en-US" altLang="zh-TW" sz="2000" i="1" kern="0">
                        <a:solidFill>
                          <a:srgbClr val="000000"/>
                        </a:solidFill>
                        <a:effectLst/>
                        <a:latin typeface="Cambria Math" panose="02040503050406030204" pitchFamily="18" charset="0"/>
                        <a:cs typeface="標楷體" panose="03000509000000000000" pitchFamily="65" charset="-120"/>
                      </a:rPr>
                      <m:t>−3</m:t>
                    </m:r>
                    <m:r>
                      <a:rPr lang="en-US" altLang="zh-TW" sz="2000" i="1" kern="0">
                        <a:solidFill>
                          <a:srgbClr val="000000"/>
                        </a:solidFill>
                        <a:effectLst/>
                        <a:latin typeface="Cambria Math" panose="02040503050406030204" pitchFamily="18" charset="0"/>
                        <a:cs typeface="標楷體" panose="03000509000000000000" pitchFamily="65" charset="-120"/>
                      </a:rPr>
                      <m:t>h</m:t>
                    </m:r>
                  </m:oMath>
                </a14:m>
                <a:r>
                  <a:rPr lang="zh-TW" altLang="zh-TW" sz="2000" kern="0" dirty="0">
                    <a:solidFill>
                      <a:srgbClr val="000000"/>
                    </a:solidFill>
                    <a:effectLst/>
                    <a:latin typeface="+mn-ea"/>
                    <a:cs typeface="Times New Roman" panose="02020603050405020304" pitchFamily="18" charset="0"/>
                  </a:rPr>
                  <a:t>下一期的期望值</a:t>
                </a:r>
                <a14:m>
                  <m:oMath xmlns:m="http://schemas.openxmlformats.org/officeDocument/2006/math">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標楷體" panose="03000509000000000000" pitchFamily="65" charset="-120"/>
                          </a:rPr>
                          <m:t>𝑉</m:t>
                        </m:r>
                        <m:r>
                          <a:rPr lang="en-US" altLang="zh-TW" sz="2000" i="1" kern="0">
                            <a:solidFill>
                              <a:srgbClr val="000000"/>
                            </a:solidFill>
                            <a:effectLst/>
                            <a:latin typeface="Cambria Math" panose="02040503050406030204" pitchFamily="18" charset="0"/>
                            <a:cs typeface="標楷體" panose="03000509000000000000" pitchFamily="65" charset="-120"/>
                          </a:rPr>
                          <m:t>0</m:t>
                        </m:r>
                        <m:r>
                          <a:rPr lang="en-US" altLang="zh-TW" sz="2000" i="1" kern="0">
                            <a:solidFill>
                              <a:srgbClr val="000000"/>
                            </a:solidFill>
                            <a:effectLst/>
                            <a:latin typeface="Cambria Math" panose="02040503050406030204" pitchFamily="18" charset="0"/>
                            <a:cs typeface="標楷體" panose="03000509000000000000" pitchFamily="65" charset="-120"/>
                          </a:rPr>
                          <m:t>𝑢</m:t>
                        </m:r>
                        <m:r>
                          <a:rPr lang="en-US" altLang="zh-TW" sz="2000" i="1" kern="0">
                            <a:solidFill>
                              <a:srgbClr val="000000"/>
                            </a:solidFill>
                            <a:effectLst/>
                            <a:latin typeface="Cambria Math" panose="02040503050406030204" pitchFamily="18" charset="0"/>
                            <a:cs typeface="標楷體" panose="03000509000000000000" pitchFamily="65" charset="-120"/>
                          </a:rPr>
                          <m:t>−3</m:t>
                        </m:r>
                        <m:r>
                          <a:rPr lang="en-US" altLang="zh-TW" sz="2000" i="1" kern="0">
                            <a:solidFill>
                              <a:srgbClr val="000000"/>
                            </a:solidFill>
                            <a:effectLst/>
                            <a:latin typeface="Cambria Math" panose="02040503050406030204" pitchFamily="18" charset="0"/>
                            <a:cs typeface="標楷體" panose="03000509000000000000" pitchFamily="65" charset="-120"/>
                          </a:rPr>
                          <m:t>h</m:t>
                        </m:r>
                      </m:e>
                    </m:d>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𝑒</m:t>
                        </m:r>
                      </m:e>
                      <m:sup>
                        <m:r>
                          <a:rPr lang="en-US" altLang="zh-TW" sz="2000" i="1" kern="0">
                            <a:solidFill>
                              <a:srgbClr val="000000"/>
                            </a:solidFill>
                            <a:effectLst/>
                            <a:latin typeface="Cambria Math" panose="02040503050406030204" pitchFamily="18" charset="0"/>
                            <a:cs typeface="Times New Roman" panose="02020603050405020304" pitchFamily="18" charset="0"/>
                          </a:rPr>
                          <m:t>𝑟</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𝑡</m:t>
                        </m:r>
                      </m:sup>
                    </m:sSup>
                  </m:oMath>
                </a14:m>
                <a:r>
                  <a:rPr lang="zh-TW" altLang="zh-TW" sz="2000" kern="0" dirty="0">
                    <a:solidFill>
                      <a:srgbClr val="000000"/>
                    </a:solidFill>
                    <a:effectLst/>
                    <a:latin typeface="+mn-ea"/>
                    <a:cs typeface="Times New Roman" panose="02020603050405020304" pitchFamily="18" charset="0"/>
                  </a:rPr>
                  <a:t>以便找出下一期要接到的中間節點</a:t>
                </a:r>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連接機率</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𝑃</m:t>
                        </m:r>
                      </m:e>
                      <m:sub>
                        <m:r>
                          <a:rPr lang="en-US" altLang="zh-TW" sz="2000" i="1" kern="0">
                            <a:solidFill>
                              <a:srgbClr val="000000"/>
                            </a:solidFill>
                            <a:effectLst/>
                            <a:latin typeface="Cambria Math" panose="02040503050406030204" pitchFamily="18" charset="0"/>
                            <a:cs typeface="Times New Roman" panose="02020603050405020304" pitchFamily="18" charset="0"/>
                          </a:rPr>
                          <m:t>𝑀</m:t>
                        </m:r>
                      </m:sub>
                    </m:sSub>
                  </m:oMath>
                </a14:m>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、上方節點</a:t>
                </a:r>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機率</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𝑃</m:t>
                        </m:r>
                      </m:e>
                      <m:sub>
                        <m:r>
                          <a:rPr lang="en-US" altLang="zh-TW" sz="2000" i="1" kern="0">
                            <a:solidFill>
                              <a:srgbClr val="000000"/>
                            </a:solidFill>
                            <a:effectLst/>
                            <a:latin typeface="Cambria Math" panose="02040503050406030204" pitchFamily="18" charset="0"/>
                            <a:cs typeface="Times New Roman" panose="02020603050405020304" pitchFamily="18" charset="0"/>
                          </a:rPr>
                          <m:t>𝑈</m:t>
                        </m:r>
                      </m:sub>
                    </m:sSub>
                  </m:oMath>
                </a14:m>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、下方節點</a:t>
                </a:r>
                <a:r>
                  <a:rPr lang="en-US" altLang="zh-TW" sz="2000" kern="0" dirty="0">
                    <a:solidFill>
                      <a:srgbClr val="000000"/>
                    </a:solidFill>
                    <a:effectLst/>
                    <a:latin typeface="+mn-ea"/>
                    <a:cs typeface="Times New Roman" panose="02020603050405020304" pitchFamily="18" charset="0"/>
                  </a:rPr>
                  <a:t>(</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𝑃</m:t>
                        </m:r>
                      </m:e>
                      <m:sub>
                        <m:r>
                          <a:rPr lang="en-US" altLang="zh-TW" sz="2000" i="1" kern="0">
                            <a:solidFill>
                              <a:srgbClr val="000000"/>
                            </a:solidFill>
                            <a:effectLst/>
                            <a:latin typeface="Cambria Math" panose="02040503050406030204" pitchFamily="18" charset="0"/>
                            <a:cs typeface="Times New Roman" panose="02020603050405020304" pitchFamily="18" charset="0"/>
                          </a:rPr>
                          <m:t>𝐷</m:t>
                        </m:r>
                      </m:sub>
                    </m:sSub>
                  </m:oMath>
                </a14:m>
                <a:r>
                  <a:rPr lang="en-US"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Times New Roman" panose="02020603050405020304" pitchFamily="18" charset="0"/>
                  </a:rPr>
                  <a:t>，將</a:t>
                </a:r>
                <a:r>
                  <a:rPr lang="en-US" altLang="zh-TW" sz="2000" kern="0" dirty="0">
                    <a:solidFill>
                      <a:srgbClr val="000000"/>
                    </a:solidFill>
                    <a:effectLst/>
                    <a:latin typeface="+mn-ea"/>
                  </a:rPr>
                  <a:t>Jump node</a:t>
                </a:r>
                <a:r>
                  <a:rPr lang="zh-TW" altLang="zh-TW" sz="2000" kern="0" dirty="0">
                    <a:solidFill>
                      <a:srgbClr val="000000"/>
                    </a:solidFill>
                    <a:effectLst/>
                    <a:latin typeface="+mn-ea"/>
                    <a:cs typeface="Times New Roman" panose="02020603050405020304" pitchFamily="18" charset="0"/>
                  </a:rPr>
                  <a:t>展延至這三個節點便完成三元樹結構的建置</a:t>
                </a:r>
                <a:endParaRPr lang="zh-TW" altLang="en-US" sz="2000" dirty="0">
                  <a:latin typeface="+mn-ea"/>
                </a:endParaRPr>
              </a:p>
            </p:txBody>
          </p:sp>
        </mc:Choice>
        <mc:Fallback xmlns="">
          <p:sp>
            <p:nvSpPr>
              <p:cNvPr id="5" name="文字方塊 4">
                <a:extLst>
                  <a:ext uri="{FF2B5EF4-FFF2-40B4-BE49-F238E27FC236}">
                    <a16:creationId xmlns:a16="http://schemas.microsoft.com/office/drawing/2014/main" id="{C9E6278C-FA5F-B37B-060C-EA2671BF8EAD}"/>
                  </a:ext>
                </a:extLst>
              </p:cNvPr>
              <p:cNvSpPr txBox="1">
                <a:spLocks noRot="1" noChangeAspect="1" noMove="1" noResize="1" noEditPoints="1" noAdjustHandles="1" noChangeArrowheads="1" noChangeShapeType="1" noTextEdit="1"/>
              </p:cNvSpPr>
              <p:nvPr/>
            </p:nvSpPr>
            <p:spPr>
              <a:xfrm>
                <a:off x="591671" y="457200"/>
                <a:ext cx="10524564" cy="2869312"/>
              </a:xfrm>
              <a:prstGeom prst="rect">
                <a:avLst/>
              </a:prstGeom>
              <a:blipFill>
                <a:blip r:embed="rId3"/>
                <a:stretch>
                  <a:fillRect l="-579" t="-1062" b="-276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7332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39CFF1F-FDBD-C8DC-D80E-FCD0B1DDC2B4}"/>
              </a:ext>
            </a:extLst>
          </p:cNvPr>
          <p:cNvSpPr>
            <a:spLocks noGrp="1"/>
          </p:cNvSpPr>
          <p:nvPr>
            <p:ph idx="1"/>
          </p:nvPr>
        </p:nvSpPr>
        <p:spPr>
          <a:xfrm>
            <a:off x="398929" y="641492"/>
            <a:ext cx="11371729" cy="5701834"/>
          </a:xfrm>
        </p:spPr>
        <p:txBody>
          <a:bodyPr>
            <a:normAutofit/>
          </a:bodyPr>
          <a:lstStyle/>
          <a:p>
            <a:r>
              <a:rPr lang="zh-TW" altLang="zh-TW" sz="2000" kern="0" dirty="0">
                <a:solidFill>
                  <a:srgbClr val="000000"/>
                </a:solidFill>
                <a:effectLst/>
                <a:latin typeface="+mn-ea"/>
                <a:cs typeface="Times New Roman" panose="02020603050405020304" pitchFamily="18" charset="0"/>
              </a:rPr>
              <a:t>第一式表示公司資產價值同時考慮</a:t>
            </a:r>
            <a:r>
              <a:rPr lang="en-US" altLang="zh-TW" sz="2000" kern="0" dirty="0">
                <a:solidFill>
                  <a:srgbClr val="000000"/>
                </a:solidFill>
                <a:effectLst/>
                <a:latin typeface="+mn-ea"/>
              </a:rPr>
              <a:t>Diffusion Process</a:t>
            </a:r>
            <a:r>
              <a:rPr lang="zh-TW" altLang="zh-TW" sz="2000" kern="0" dirty="0">
                <a:solidFill>
                  <a:srgbClr val="000000"/>
                </a:solidFill>
                <a:effectLst/>
                <a:latin typeface="+mn-ea"/>
                <a:cs typeface="Times New Roman" panose="02020603050405020304" pitchFamily="18" charset="0"/>
              </a:rPr>
              <a:t>及</a:t>
            </a:r>
            <a:r>
              <a:rPr lang="en-US" altLang="zh-TW" sz="2000" kern="0" dirty="0">
                <a:solidFill>
                  <a:srgbClr val="000000"/>
                </a:solidFill>
                <a:effectLst/>
                <a:latin typeface="+mn-ea"/>
                <a:cs typeface="Times New Roman" panose="02020603050405020304" pitchFamily="18" charset="0"/>
              </a:rPr>
              <a:t>J</a:t>
            </a:r>
            <a:r>
              <a:rPr lang="en-US" altLang="zh-TW" sz="2000" kern="0" dirty="0">
                <a:solidFill>
                  <a:srgbClr val="000000"/>
                </a:solidFill>
                <a:effectLst/>
                <a:latin typeface="+mn-ea"/>
              </a:rPr>
              <a:t>ump Process</a:t>
            </a:r>
            <a:r>
              <a:rPr lang="zh-TW" altLang="zh-TW" sz="2000" kern="0" dirty="0">
                <a:solidFill>
                  <a:srgbClr val="000000"/>
                </a:solidFill>
                <a:effectLst/>
                <a:latin typeface="+mn-ea"/>
                <a:cs typeface="Times New Roman" panose="02020603050405020304" pitchFamily="18" charset="0"/>
              </a:rPr>
              <a:t>下的資產價值期望值，其中在</a:t>
            </a:r>
            <a:r>
              <a:rPr lang="en-US" altLang="zh-TW" sz="2000" kern="0" dirty="0">
                <a:solidFill>
                  <a:srgbClr val="000000"/>
                </a:solidFill>
                <a:effectLst/>
                <a:latin typeface="+mn-ea"/>
              </a:rPr>
              <a:t>Diffusion Process</a:t>
            </a:r>
            <a:r>
              <a:rPr lang="zh-TW" altLang="zh-TW" sz="2000" kern="0" dirty="0">
                <a:solidFill>
                  <a:srgbClr val="000000"/>
                </a:solidFill>
                <a:effectLst/>
                <a:latin typeface="+mn-ea"/>
                <a:cs typeface="Times New Roman" panose="02020603050405020304" pitchFamily="18" charset="0"/>
              </a:rPr>
              <a:t>及</a:t>
            </a:r>
            <a:r>
              <a:rPr lang="en-US" altLang="zh-TW" sz="2000" kern="0" dirty="0">
                <a:solidFill>
                  <a:srgbClr val="000000"/>
                </a:solidFill>
                <a:effectLst/>
                <a:latin typeface="+mn-ea"/>
              </a:rPr>
              <a:t>Jump Process</a:t>
            </a:r>
            <a:r>
              <a:rPr lang="zh-TW" altLang="zh-TW" sz="2000" kern="0" dirty="0">
                <a:solidFill>
                  <a:srgbClr val="000000"/>
                </a:solidFill>
                <a:effectLst/>
                <a:latin typeface="+mn-ea"/>
                <a:cs typeface="Times New Roman" panose="02020603050405020304" pitchFamily="18" charset="0"/>
              </a:rPr>
              <a:t>互為獨立事件之下，三元樹結構的風險中立機率及巨災發生及規模機率可以直接相乘。</a:t>
            </a:r>
            <a:endParaRPr lang="en-US" altLang="zh-TW" sz="2000" kern="0" dirty="0">
              <a:solidFill>
                <a:srgbClr val="000000"/>
              </a:solidFill>
              <a:effectLst/>
              <a:latin typeface="+mn-ea"/>
              <a:cs typeface="Times New Roman" panose="02020603050405020304" pitchFamily="18" charset="0"/>
            </a:endParaRPr>
          </a:p>
          <a:p>
            <a:endParaRPr lang="en-US" altLang="zh-TW" sz="2000" kern="0" dirty="0">
              <a:solidFill>
                <a:srgbClr val="000000"/>
              </a:solidFill>
              <a:effectLst/>
              <a:latin typeface="+mn-ea"/>
              <a:cs typeface="Times New Roman" panose="02020603050405020304" pitchFamily="18" charset="0"/>
            </a:endParaRPr>
          </a:p>
          <a:p>
            <a:r>
              <a:rPr lang="zh-TW" altLang="en-US" sz="2000" kern="0" dirty="0">
                <a:solidFill>
                  <a:srgbClr val="000000"/>
                </a:solidFill>
                <a:effectLst/>
                <a:latin typeface="+mn-ea"/>
                <a:cs typeface="Times New Roman" panose="02020603050405020304" pitchFamily="18" charset="0"/>
              </a:rPr>
              <a:t>可利用離散方式逼近連續時間模型下的資產價值變異數便能求得</a:t>
            </a:r>
            <a:r>
              <a:rPr lang="zh-TW" altLang="en-US" sz="2000" kern="0" dirty="0">
                <a:solidFill>
                  <a:srgbClr val="000000"/>
                </a:solidFill>
                <a:latin typeface="+mn-ea"/>
                <a:cs typeface="Times New Roman" panose="02020603050405020304" pitchFamily="18" charset="0"/>
              </a:rPr>
              <a:t>第</a:t>
            </a:r>
            <a:r>
              <a:rPr lang="zh-TW" altLang="en-US" sz="2000" kern="0" dirty="0">
                <a:solidFill>
                  <a:srgbClr val="000000"/>
                </a:solidFill>
                <a:effectLst/>
                <a:latin typeface="+mn-ea"/>
                <a:cs typeface="Times New Roman" panose="02020603050405020304" pitchFamily="18" charset="0"/>
              </a:rPr>
              <a:t>二式</a:t>
            </a:r>
            <a:endParaRPr lang="en-US" altLang="zh-TW" sz="2000" kern="0" dirty="0">
              <a:solidFill>
                <a:srgbClr val="000000"/>
              </a:solidFill>
              <a:effectLst/>
              <a:latin typeface="+mn-ea"/>
              <a:cs typeface="Times New Roman" panose="02020603050405020304" pitchFamily="18" charset="0"/>
            </a:endParaRPr>
          </a:p>
          <a:p>
            <a:endParaRPr lang="en-US" altLang="zh-TW" sz="2000" kern="0" dirty="0">
              <a:solidFill>
                <a:srgbClr val="000000"/>
              </a:solidFill>
              <a:latin typeface="+mn-ea"/>
              <a:cs typeface="Times New Roman" panose="02020603050405020304" pitchFamily="18" charset="0"/>
            </a:endParaRPr>
          </a:p>
          <a:p>
            <a:r>
              <a:rPr lang="zh-TW" altLang="zh-TW" sz="2000" kern="0" dirty="0">
                <a:solidFill>
                  <a:srgbClr val="FF0000"/>
                </a:solidFill>
                <a:effectLst/>
                <a:latin typeface="+mn-ea"/>
                <a:cs typeface="Times New Roman" panose="02020603050405020304" pitchFamily="18" charset="0"/>
              </a:rPr>
              <a:t>其中在三元樹結構的上方節點、中間節點、下方節點數值只受到</a:t>
            </a:r>
            <a:r>
              <a:rPr lang="en-US" altLang="zh-TW" sz="2000" kern="0" dirty="0">
                <a:solidFill>
                  <a:srgbClr val="FF0000"/>
                </a:solidFill>
                <a:effectLst/>
                <a:latin typeface="+mn-ea"/>
              </a:rPr>
              <a:t>Diffusion Process</a:t>
            </a:r>
            <a:r>
              <a:rPr lang="zh-TW" altLang="zh-TW" sz="2000" kern="0" dirty="0">
                <a:solidFill>
                  <a:srgbClr val="FF0000"/>
                </a:solidFill>
                <a:effectLst/>
                <a:latin typeface="+mn-ea"/>
                <a:cs typeface="Times New Roman" panose="02020603050405020304" pitchFamily="18" charset="0"/>
              </a:rPr>
              <a:t>的影響之下，我們在進行變異數的計算時並不會將跳躍事件考慮進來。</a:t>
            </a:r>
            <a:endParaRPr lang="en-US" altLang="zh-TW" sz="2000" kern="0" dirty="0">
              <a:solidFill>
                <a:srgbClr val="FF0000"/>
              </a:solidFill>
              <a:effectLst/>
              <a:latin typeface="+mn-ea"/>
              <a:cs typeface="Times New Roman" panose="02020603050405020304" pitchFamily="18" charset="0"/>
            </a:endParaRPr>
          </a:p>
          <a:p>
            <a:endParaRPr lang="en-US" altLang="zh-TW" sz="2000" kern="0" dirty="0">
              <a:solidFill>
                <a:srgbClr val="000000"/>
              </a:solidFill>
              <a:effectLst/>
              <a:latin typeface="+mn-ea"/>
              <a:cs typeface="Times New Roman" panose="02020603050405020304" pitchFamily="18" charset="0"/>
            </a:endParaRPr>
          </a:p>
          <a:p>
            <a:endParaRPr lang="zh-TW" altLang="en-US" sz="2000" dirty="0">
              <a:latin typeface="+mn-ea"/>
            </a:endParaRPr>
          </a:p>
        </p:txBody>
      </p:sp>
      <p:pic>
        <p:nvPicPr>
          <p:cNvPr id="2" name="圖片 1">
            <a:extLst>
              <a:ext uri="{FF2B5EF4-FFF2-40B4-BE49-F238E27FC236}">
                <a16:creationId xmlns:a16="http://schemas.microsoft.com/office/drawing/2014/main" id="{DD95CF8E-2109-FD87-9DF8-6149F89D45EB}"/>
              </a:ext>
            </a:extLst>
          </p:cNvPr>
          <p:cNvPicPr>
            <a:picLocks noChangeAspect="1"/>
          </p:cNvPicPr>
          <p:nvPr/>
        </p:nvPicPr>
        <p:blipFill>
          <a:blip r:embed="rId2"/>
          <a:stretch>
            <a:fillRect/>
          </a:stretch>
        </p:blipFill>
        <p:spPr>
          <a:xfrm>
            <a:off x="1591235" y="3442588"/>
            <a:ext cx="7376799" cy="2773920"/>
          </a:xfrm>
          <a:prstGeom prst="rect">
            <a:avLst/>
          </a:prstGeom>
        </p:spPr>
      </p:pic>
    </p:spTree>
    <p:extLst>
      <p:ext uri="{BB962C8B-B14F-4D97-AF65-F5344CB8AC3E}">
        <p14:creationId xmlns:p14="http://schemas.microsoft.com/office/powerpoint/2010/main" val="348450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ED8372-8EF4-E6BE-964D-A336A824FB2C}"/>
              </a:ext>
            </a:extLst>
          </p:cNvPr>
          <p:cNvSpPr>
            <a:spLocks noGrp="1"/>
          </p:cNvSpPr>
          <p:nvPr>
            <p:ph type="title"/>
          </p:nvPr>
        </p:nvSpPr>
        <p:spPr>
          <a:xfrm>
            <a:off x="838200" y="365125"/>
            <a:ext cx="10515600" cy="594099"/>
          </a:xfrm>
        </p:spPr>
        <p:txBody>
          <a:bodyPr>
            <a:normAutofit/>
          </a:bodyPr>
          <a:lstStyle/>
          <a:p>
            <a:r>
              <a:rPr lang="en-US" altLang="zh-TW" sz="2400" dirty="0">
                <a:latin typeface="+mn-ea"/>
                <a:ea typeface="+mn-ea"/>
              </a:rPr>
              <a:t>4.</a:t>
            </a:r>
            <a:r>
              <a:rPr lang="zh-TW" altLang="en-US" sz="2400" dirty="0">
                <a:latin typeface="+mn-ea"/>
                <a:ea typeface="+mn-ea"/>
              </a:rPr>
              <a:t>數值分析</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A79E4A1-E198-2627-5A1F-2B42140FAA6F}"/>
                  </a:ext>
                </a:extLst>
              </p:cNvPr>
              <p:cNvSpPr>
                <a:spLocks noGrp="1"/>
              </p:cNvSpPr>
              <p:nvPr>
                <p:ph idx="1"/>
              </p:nvPr>
            </p:nvSpPr>
            <p:spPr>
              <a:xfrm>
                <a:off x="838200" y="1057835"/>
                <a:ext cx="10515600" cy="5119128"/>
              </a:xfrm>
            </p:spPr>
            <p:txBody>
              <a:bodyPr>
                <a:normAutofit/>
              </a:bodyPr>
              <a:lstStyle/>
              <a:p>
                <a:r>
                  <a:rPr lang="zh-TW" altLang="zh-TW" sz="2000" dirty="0">
                    <a:solidFill>
                      <a:srgbClr val="000000"/>
                    </a:solidFill>
                    <a:effectLst/>
                    <a:latin typeface="+mn-ea"/>
                  </a:rPr>
                  <a:t>以三種不同的角度評價巨災權益賣權，分別為賣權發行者，標的公司的原始股東及債權人，並以曾經購買巨災權益賣權的美國保險公司</a:t>
                </a:r>
                <a:r>
                  <a:rPr lang="en-US" altLang="zh-TW" sz="2000" dirty="0">
                    <a:solidFill>
                      <a:srgbClr val="000000"/>
                    </a:solidFill>
                    <a:effectLst/>
                    <a:latin typeface="+mn-ea"/>
                  </a:rPr>
                  <a:t>(RLI Corp)</a:t>
                </a:r>
                <a:r>
                  <a:rPr lang="zh-TW" altLang="zh-TW" sz="2000" dirty="0">
                    <a:solidFill>
                      <a:srgbClr val="000000"/>
                    </a:solidFill>
                    <a:effectLst/>
                    <a:latin typeface="+mn-ea"/>
                  </a:rPr>
                  <a:t>的資料作為數值分析的參數值設定。</a:t>
                </a:r>
                <a:endParaRPr lang="zh-TW" altLang="zh-TW" sz="2000" dirty="0">
                  <a:effectLst/>
                  <a:latin typeface="+mn-ea"/>
                </a:endParaRPr>
              </a:p>
              <a:p>
                <a:r>
                  <a:rPr lang="zh-TW" altLang="zh-TW" sz="2000" kern="0" dirty="0">
                    <a:solidFill>
                      <a:srgbClr val="000000"/>
                    </a:solidFill>
                    <a:effectLst/>
                    <a:latin typeface="+mn-ea"/>
                    <a:cs typeface="Times New Roman" panose="02020603050405020304" pitchFamily="18" charset="0"/>
                  </a:rPr>
                  <a:t>當賣權在時間</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Times New Roman" panose="02020603050405020304" pitchFamily="18" charset="0"/>
                      </a:rPr>
                      <m:t>T</m:t>
                    </m:r>
                  </m:oMath>
                </a14:m>
                <a:r>
                  <a:rPr lang="zh-TW" altLang="zh-TW" sz="2000" kern="0" dirty="0">
                    <a:solidFill>
                      <a:srgbClr val="000000"/>
                    </a:solidFill>
                    <a:effectLst/>
                    <a:latin typeface="+mn-ea"/>
                    <a:cs typeface="Times New Roman" panose="02020603050405020304" pitchFamily="18" charset="0"/>
                  </a:rPr>
                  <a:t>到期時，若履約價</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Times New Roman" panose="02020603050405020304" pitchFamily="18" charset="0"/>
                      </a:rPr>
                      <m:t>K</m:t>
                    </m:r>
                  </m:oMath>
                </a14:m>
                <a:r>
                  <a:rPr lang="zh-TW" altLang="zh-TW" sz="2000" kern="0" dirty="0">
                    <a:solidFill>
                      <a:srgbClr val="000000"/>
                    </a:solidFill>
                    <a:effectLst/>
                    <a:latin typeface="+mn-ea"/>
                    <a:cs typeface="Times New Roman" panose="02020603050405020304" pitchFamily="18" charset="0"/>
                  </a:rPr>
                  <a:t>大於股價</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Times New Roman" panose="02020603050405020304" pitchFamily="18" charset="0"/>
                  </a:rPr>
                  <a:t>且累積損失</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𝑙𝑜𝑠𝑠</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Times New Roman" panose="02020603050405020304" pitchFamily="18" charset="0"/>
                  </a:rPr>
                  <a:t>大於巨災觸發門檻值</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Times New Roman" panose="02020603050405020304" pitchFamily="18" charset="0"/>
                      </a:rPr>
                      <m:t>loss</m:t>
                    </m:r>
                    <m:r>
                      <a:rPr lang="en-US" altLang="zh-TW" sz="2000" kern="0">
                        <a:solidFill>
                          <a:srgbClr val="000000"/>
                        </a:solidFill>
                        <a:effectLst/>
                        <a:latin typeface="Cambria Math" panose="02040503050406030204" pitchFamily="18" charset="0"/>
                        <a:cs typeface="Times New Roman" panose="02020603050405020304" pitchFamily="18" charset="0"/>
                      </a:rPr>
                      <m:t> </m:t>
                    </m:r>
                    <m:r>
                      <m:rPr>
                        <m:sty m:val="p"/>
                      </m:rPr>
                      <a:rPr lang="en-US" altLang="zh-TW" sz="2000" kern="0">
                        <a:solidFill>
                          <a:srgbClr val="000000"/>
                        </a:solidFill>
                        <a:effectLst/>
                        <a:latin typeface="Cambria Math" panose="02040503050406030204" pitchFamily="18" charset="0"/>
                        <a:cs typeface="Times New Roman" panose="02020603050405020304" pitchFamily="18" charset="0"/>
                      </a:rPr>
                      <m:t>barrier</m:t>
                    </m:r>
                  </m:oMath>
                </a14:m>
                <a:r>
                  <a:rPr lang="zh-TW" altLang="zh-TW" sz="2000" kern="0" dirty="0">
                    <a:solidFill>
                      <a:srgbClr val="000000"/>
                    </a:solidFill>
                    <a:effectLst/>
                    <a:latin typeface="+mn-ea"/>
                    <a:cs typeface="Times New Roman" panose="02020603050405020304" pitchFamily="18" charset="0"/>
                  </a:rPr>
                  <a:t>時，此時構成履約條件，賣權會有正報酬；相反地，當賣權在到期日時若無法同時滿足上述兩項條件，則此賣權報酬為零。</a:t>
                </a:r>
                <a:endParaRPr lang="en-US" altLang="zh-TW" sz="2000" kern="0" dirty="0">
                  <a:solidFill>
                    <a:srgbClr val="000000"/>
                  </a:solidFill>
                  <a:effectLst/>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在給定到期日時，保險公司的累計損失</a:t>
                </a:r>
                <a:r>
                  <a:rPr lang="en-US" altLang="zh-TW" sz="2000" kern="0" dirty="0">
                    <a:solidFill>
                      <a:srgbClr val="000000"/>
                    </a:solidFill>
                    <a:effectLst/>
                    <a:latin typeface="+mn-ea"/>
                  </a:rPr>
                  <a:t>(</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𝑙𝑜𝑠𝑠</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已到達損失門檻，此時賣權的履約與否決定在公司的股價</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Times New Roman" panose="02020603050405020304" pitchFamily="18" charset="0"/>
                  </a:rPr>
                  <a:t>有無小於履約價</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Times New Roman" panose="02020603050405020304" pitchFamily="18" charset="0"/>
                      </a:rPr>
                      <m:t>K</m:t>
                    </m:r>
                  </m:oMath>
                </a14:m>
                <a:r>
                  <a:rPr lang="zh-TW" altLang="zh-TW" sz="2000" kern="0" dirty="0">
                    <a:solidFill>
                      <a:srgbClr val="000000"/>
                    </a:solidFill>
                    <a:effectLst/>
                    <a:latin typeface="+mn-ea"/>
                    <a:cs typeface="Times New Roman" panose="02020603050405020304" pitchFamily="18" charset="0"/>
                  </a:rPr>
                  <a:t>，</a:t>
                </a:r>
                <a:r>
                  <a:rPr lang="zh-TW" altLang="zh-TW" sz="2000" kern="0" dirty="0">
                    <a:solidFill>
                      <a:srgbClr val="000000"/>
                    </a:solidFill>
                    <a:effectLst/>
                    <a:latin typeface="+mn-ea"/>
                    <a:cs typeface="標楷體" panose="03000509000000000000" pitchFamily="65" charset="-120"/>
                  </a:rPr>
                  <a:t>我們定義</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為到期日賣權履約前的股價，</a:t>
                </a:r>
                <a14:m>
                  <m:oMath xmlns:m="http://schemas.openxmlformats.org/officeDocument/2006/math">
                    <m:sSup>
                      <m:sSupPr>
                        <m:ctrlPr>
                          <a:rPr lang="zh-TW" altLang="zh-TW" sz="2000" i="1">
                            <a:solidFill>
                              <a:srgbClr val="000000"/>
                            </a:solidFill>
                            <a:effectLst/>
                            <a:latin typeface="Cambria Math" panose="02040503050406030204" pitchFamily="18" charset="0"/>
                          </a:rPr>
                        </m:ctrlPr>
                      </m:sSupPr>
                      <m:e>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oMath>
                </a14:m>
                <a:r>
                  <a:rPr lang="zh-TW" altLang="zh-TW" sz="2000" kern="0" dirty="0">
                    <a:solidFill>
                      <a:srgbClr val="000000"/>
                    </a:solidFill>
                    <a:effectLst/>
                    <a:latin typeface="+mn-ea"/>
                    <a:cs typeface="標楷體" panose="03000509000000000000" pitchFamily="65" charset="-120"/>
                  </a:rPr>
                  <a:t>為到期日賣權履約後的股價。</a:t>
                </a:r>
                <a:endParaRPr lang="en-US" altLang="zh-TW" sz="2000" kern="0" dirty="0">
                  <a:solidFill>
                    <a:srgbClr val="000000"/>
                  </a:solidFill>
                  <a:effectLst/>
                  <a:latin typeface="+mn-ea"/>
                  <a:cs typeface="標楷體" panose="03000509000000000000" pitchFamily="65" charset="-120"/>
                </a:endParaRPr>
              </a:p>
              <a:p>
                <a:endParaRPr lang="en-US" altLang="zh-TW" sz="2000" kern="0" dirty="0">
                  <a:solidFill>
                    <a:srgbClr val="000000"/>
                  </a:solidFill>
                  <a:latin typeface="+mn-ea"/>
                </a:endParaRPr>
              </a:p>
              <a:p>
                <a:pPr marL="0" indent="0">
                  <a:buNone/>
                </a:pPr>
                <a14:m>
                  <m:oMathPara xmlns:m="http://schemas.openxmlformats.org/officeDocument/2006/math">
                    <m:oMathParaPr>
                      <m:jc m:val="centerGroup"/>
                    </m:oMathParaPr>
                    <m:oMath xmlns:m="http://schemas.openxmlformats.org/officeDocument/2006/math">
                      <m:sSub>
                        <m:sSubPr>
                          <m:ctrlPr>
                            <a:rPr lang="zh-TW" altLang="zh-TW" sz="2000" i="1" smtClean="0">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f>
                        <m:fPr>
                          <m:ctrlPr>
                            <a:rPr lang="zh-TW" altLang="zh-TW" sz="2000" i="1">
                              <a:solidFill>
                                <a:srgbClr val="000000"/>
                              </a:solidFill>
                              <a:effectLst/>
                              <a:latin typeface="Cambria Math" panose="02040503050406030204" pitchFamily="18" charset="0"/>
                            </a:rPr>
                          </m:ctrlPr>
                        </m:fPr>
                        <m:num>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num>
                        <m:den>
                          <m:r>
                            <a:rPr lang="en-US" altLang="zh-TW" sz="2000" i="1" kern="0">
                              <a:solidFill>
                                <a:srgbClr val="000000"/>
                              </a:solidFill>
                              <a:effectLst/>
                              <a:latin typeface="Cambria Math" panose="02040503050406030204" pitchFamily="18" charset="0"/>
                              <a:cs typeface="Times New Roman" panose="02020603050405020304" pitchFamily="18" charset="0"/>
                            </a:rPr>
                            <m:t>𝑜𝑟𝑖𝑔𝑖𝑛𝑎𝑙</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𝑜𝑢𝑡𝑠𝑡𝑎𝑛𝑑𝑖𝑛𝑔</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den>
                      </m:f>
                    </m:oMath>
                  </m:oMathPara>
                </a14:m>
                <a:endParaRPr lang="en-US" altLang="zh-TW" sz="2000" kern="0" dirty="0">
                  <a:solidFill>
                    <a:srgbClr val="000000"/>
                  </a:solidFill>
                  <a:latin typeface="+mn-ea"/>
                </a:endParaRPr>
              </a:p>
              <a:p>
                <a:pPr marL="0" indent="0">
                  <a:buNone/>
                </a:pPr>
                <a:endParaRPr lang="en-US" altLang="zh-TW" sz="2000" kern="0" dirty="0">
                  <a:solidFill>
                    <a:srgbClr val="000000"/>
                  </a:solidFill>
                  <a:latin typeface="+mn-ea"/>
                </a:endParaRPr>
              </a:p>
              <a:p>
                <a:pPr marL="0" indent="0">
                  <a:buNone/>
                </a:pPr>
                <a14:m>
                  <m:oMathPara xmlns:m="http://schemas.openxmlformats.org/officeDocument/2006/math">
                    <m:oMathParaPr>
                      <m:jc m:val="centerGroup"/>
                    </m:oMathParaPr>
                    <m:oMath xmlns:m="http://schemas.openxmlformats.org/officeDocument/2006/math">
                      <m:sSup>
                        <m:sSupPr>
                          <m:ctrlPr>
                            <a:rPr lang="zh-TW" altLang="zh-TW" sz="2000" i="1" smtClean="0">
                              <a:solidFill>
                                <a:srgbClr val="000000"/>
                              </a:solidFill>
                              <a:effectLst/>
                              <a:latin typeface="Cambria Math" panose="02040503050406030204" pitchFamily="18" charset="0"/>
                              <a:cs typeface="新細明體" panose="02020500000000000000" pitchFamily="18" charset="-120"/>
                            </a:rPr>
                          </m:ctrlPr>
                        </m:sSupPr>
                        <m:e>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r>
                        <a:rPr lang="en-US" altLang="zh-TW" sz="2000" i="1" kern="0">
                          <a:solidFill>
                            <a:srgbClr val="000000"/>
                          </a:solidFill>
                          <a:effectLst/>
                          <a:latin typeface="Cambria Math" panose="02040503050406030204" pitchFamily="18" charset="0"/>
                          <a:cs typeface="Times New Roman" panose="02020603050405020304" pitchFamily="18" charset="0"/>
                        </a:rPr>
                        <m:t>=</m:t>
                      </m:r>
                      <m:f>
                        <m:fPr>
                          <m:ctrlPr>
                            <a:rPr lang="zh-TW" altLang="zh-TW" sz="2000" i="1">
                              <a:solidFill>
                                <a:srgbClr val="000000"/>
                              </a:solidFill>
                              <a:effectLst/>
                              <a:latin typeface="Cambria Math" panose="02040503050406030204" pitchFamily="18" charset="0"/>
                            </a:rPr>
                          </m:ctrlPr>
                        </m:fPr>
                        <m:num>
                          <m:sSup>
                            <m:sSupPr>
                              <m:ctrlPr>
                                <a:rPr lang="zh-TW" altLang="zh-TW" sz="2000" i="1">
                                  <a:solidFill>
                                    <a:srgbClr val="000000"/>
                                  </a:solidFill>
                                  <a:effectLst/>
                                  <a:latin typeface="Cambria Math" panose="02040503050406030204" pitchFamily="18" charset="0"/>
                                </a:rPr>
                              </m:ctrlPr>
                            </m:sSupPr>
                            <m:e>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r>
                                <a:rPr lang="en-US" altLang="zh-TW" sz="2000" i="1" kern="0">
                                  <a:solidFill>
                                    <a:srgbClr val="000000"/>
                                  </a:solidFill>
                                  <a:effectLst/>
                                  <a:latin typeface="Cambria Math" panose="02040503050406030204" pitchFamily="18" charset="0"/>
                                  <a:cs typeface="Times New Roman" panose="02020603050405020304" pitchFamily="18" charset="0"/>
                                </a:rPr>
                                <m:t>)</m:t>
                              </m:r>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num>
                        <m:den>
                          <m:r>
                            <a:rPr lang="en-US" altLang="zh-TW" sz="2000" i="1" kern="0">
                              <a:solidFill>
                                <a:srgbClr val="000000"/>
                              </a:solidFill>
                              <a:effectLst/>
                              <a:latin typeface="Cambria Math" panose="02040503050406030204" pitchFamily="18" charset="0"/>
                              <a:cs typeface="Times New Roman" panose="02020603050405020304" pitchFamily="18" charset="0"/>
                            </a:rPr>
                            <m:t>𝑜𝑟𝑖𝑔𝑖𝑛𝑎𝑙</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𝑜𝑢𝑡𝑠𝑡𝑎𝑛𝑑𝑖𝑛𝑔</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den>
                      </m:f>
                    </m:oMath>
                  </m:oMathPara>
                </a14:m>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3A79E4A1-E198-2627-5A1F-2B42140FAA6F}"/>
                  </a:ext>
                </a:extLst>
              </p:cNvPr>
              <p:cNvSpPr>
                <a:spLocks noGrp="1" noRot="1" noChangeAspect="1" noMove="1" noResize="1" noEditPoints="1" noAdjustHandles="1" noChangeArrowheads="1" noChangeShapeType="1" noTextEdit="1"/>
              </p:cNvSpPr>
              <p:nvPr>
                <p:ph idx="1"/>
              </p:nvPr>
            </p:nvSpPr>
            <p:spPr>
              <a:xfrm>
                <a:off x="838200" y="1057835"/>
                <a:ext cx="10515600" cy="5119128"/>
              </a:xfrm>
              <a:blipFill>
                <a:blip r:embed="rId2"/>
                <a:stretch>
                  <a:fillRect l="-522" t="-1311" r="-115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0429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DA7E9E-09AD-119F-163E-217311695CBF}"/>
              </a:ext>
            </a:extLst>
          </p:cNvPr>
          <p:cNvSpPr>
            <a:spLocks noGrp="1"/>
          </p:cNvSpPr>
          <p:nvPr>
            <p:ph type="title"/>
          </p:nvPr>
        </p:nvSpPr>
        <p:spPr>
          <a:xfrm>
            <a:off x="838200" y="365126"/>
            <a:ext cx="10515600" cy="502621"/>
          </a:xfrm>
        </p:spPr>
        <p:txBody>
          <a:bodyPr>
            <a:noAutofit/>
          </a:bodyPr>
          <a:lstStyle/>
          <a:p>
            <a:r>
              <a:rPr lang="zh-TW" altLang="en-US" sz="3600" dirty="0"/>
              <a:t>文獻回顧</a:t>
            </a:r>
            <a:r>
              <a:rPr lang="en-US" altLang="zh-TW" sz="3600" dirty="0"/>
              <a:t>(1)</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FCE2E60-493B-B4B6-7E38-48C453FE0538}"/>
                  </a:ext>
                </a:extLst>
              </p:cNvPr>
              <p:cNvSpPr>
                <a:spLocks noGrp="1"/>
              </p:cNvSpPr>
              <p:nvPr>
                <p:ph idx="1"/>
              </p:nvPr>
            </p:nvSpPr>
            <p:spPr>
              <a:xfrm>
                <a:off x="473528" y="1007708"/>
                <a:ext cx="11244943" cy="5589035"/>
              </a:xfrm>
            </p:spPr>
            <p:txBody>
              <a:bodyPr/>
              <a:lstStyle/>
              <a:p>
                <a:r>
                  <a:rPr lang="en-US" altLang="zh-TW" sz="1800" dirty="0">
                    <a:latin typeface="微軟正黑體" panose="020B0604030504040204" pitchFamily="34" charset="-120"/>
                    <a:ea typeface="微軟正黑體" panose="020B0604030504040204" pitchFamily="34" charset="-120"/>
                  </a:rPr>
                  <a:t>Cox(2004)</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首先提出</a:t>
                </a:r>
                <a:r>
                  <a:rPr lang="zh-TW" altLang="en-US" sz="1800" b="0" i="0" u="none" strike="noStrike" baseline="0" dirty="0">
                    <a:solidFill>
                      <a:srgbClr val="FF0000"/>
                    </a:solidFill>
                    <a:latin typeface="微軟正黑體" panose="020B0604030504040204" pitchFamily="34" charset="-120"/>
                    <a:ea typeface="微軟正黑體" panose="020B0604030504040204" pitchFamily="34" charset="-120"/>
                  </a:rPr>
                  <a:t>巨災連結選擇權商品的定價模型</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，使用</a:t>
                </a:r>
                <a:r>
                  <a:rPr lang="en-US" altLang="zh-TW" sz="1800" b="0" i="0" u="none" strike="noStrike" baseline="0" dirty="0">
                    <a:solidFill>
                      <a:srgbClr val="FF0000"/>
                    </a:solidFill>
                    <a:latin typeface="微軟正黑體" panose="020B0604030504040204" pitchFamily="34" charset="-120"/>
                    <a:ea typeface="微軟正黑體" panose="020B0604030504040204" pitchFamily="34" charset="-120"/>
                  </a:rPr>
                  <a:t>Poisson</a:t>
                </a:r>
                <a:r>
                  <a:rPr lang="zh-TW" altLang="en-US" sz="1800" b="0" i="0" u="none" strike="noStrike" baseline="0" dirty="0">
                    <a:solidFill>
                      <a:srgbClr val="FF0000"/>
                    </a:solidFill>
                    <a:latin typeface="微軟正黑體" panose="020B0604030504040204" pitchFamily="34" charset="-120"/>
                    <a:ea typeface="微軟正黑體" panose="020B0604030504040204" pitchFamily="34" charset="-120"/>
                  </a:rPr>
                  <a:t>過程</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來配適保險公司面臨巨災時的</a:t>
                </a:r>
                <a:r>
                  <a:rPr lang="zh-TW" altLang="en-US" sz="1800" b="0" i="0" u="none" strike="noStrike" baseline="0" dirty="0">
                    <a:solidFill>
                      <a:srgbClr val="FF0000"/>
                    </a:solidFill>
                    <a:latin typeface="微軟正黑體" panose="020B0604030504040204" pitchFamily="34" charset="-120"/>
                    <a:ea typeface="微軟正黑體" panose="020B0604030504040204" pitchFamily="34" charset="-120"/>
                  </a:rPr>
                  <a:t>發生頻率</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，他假定保險公司的股票價值過程服從一</a:t>
                </a:r>
                <a:r>
                  <a:rPr lang="zh-TW" altLang="en-US" sz="1800" b="0" i="0" u="none" strike="noStrike" baseline="0" dirty="0">
                    <a:solidFill>
                      <a:srgbClr val="FF0000"/>
                    </a:solidFill>
                    <a:latin typeface="微軟正黑體" panose="020B0604030504040204" pitchFamily="34" charset="-120"/>
                    <a:ea typeface="微軟正黑體" panose="020B0604030504040204" pitchFamily="34" charset="-120"/>
                  </a:rPr>
                  <a:t>幾何布朗運動</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，且巨災發生頻率為一固定常數</a:t>
                </a:r>
                <a:r>
                  <a:rPr lang="zh-TW" altLang="en-US" sz="2800" b="0" i="0" u="none" strike="noStrike" baseline="0" dirty="0">
                    <a:solidFill>
                      <a:srgbClr val="000000"/>
                    </a:solidFill>
                    <a:latin typeface="微軟正黑體" panose="020B0604030504040204" pitchFamily="34" charset="-120"/>
                    <a:ea typeface="微軟正黑體" panose="020B0604030504040204" pitchFamily="34" charset="-120"/>
                  </a:rPr>
                  <a:t>。</a:t>
                </a:r>
                <a:endParaRPr lang="en-US" altLang="zh-TW" sz="2800" b="0" i="0" u="none" strike="noStrike" baseline="0" dirty="0">
                  <a:solidFill>
                    <a:srgbClr val="000000"/>
                  </a:solidFill>
                  <a:latin typeface="微軟正黑體" panose="020B0604030504040204" pitchFamily="34" charset="-120"/>
                  <a:ea typeface="微軟正黑體" panose="020B0604030504040204" pitchFamily="34" charset="-120"/>
                </a:endParaRPr>
              </a:p>
              <a:p>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發生巨災時股價向下跳躍一固定幅度</a:t>
                </a:r>
                <a:r>
                  <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rPr>
                  <a:t>Cox(2004)</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巨災時股價如下</a:t>
                </a:r>
                <a:endPar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endParaRPr>
              </a:p>
              <a:p>
                <a:endParaRPr lang="en-US" altLang="zh-TW" sz="1800" dirty="0">
                  <a:solidFill>
                    <a:srgbClr val="000000"/>
                  </a:solidFill>
                  <a:latin typeface="微軟正黑體" panose="020B0604030504040204" pitchFamily="34" charset="-120"/>
                  <a:ea typeface="微軟正黑體" panose="020B0604030504040204" pitchFamily="34" charset="-120"/>
                </a:endParaRPr>
              </a:p>
              <a:p>
                <a:endParaRPr lang="en-US" altLang="zh-TW" sz="1800" dirty="0">
                  <a:solidFill>
                    <a:srgbClr val="000000"/>
                  </a:solidFill>
                  <a:latin typeface="微軟正黑體" panose="020B0604030504040204" pitchFamily="34" charset="-120"/>
                  <a:ea typeface="微軟正黑體" panose="020B0604030504040204" pitchFamily="34" charset="-120"/>
                </a:endParaRPr>
              </a:p>
              <a:p>
                <a:pPr marL="0" indent="0">
                  <a:buNone/>
                </a:pPr>
                <a:endParaRPr lang="en-US" altLang="zh-TW" sz="1800" dirty="0">
                  <a:solidFill>
                    <a:srgbClr val="000000"/>
                  </a:solidFill>
                  <a:latin typeface="微軟正黑體" panose="020B0604030504040204" pitchFamily="34" charset="-120"/>
                  <a:ea typeface="微軟正黑體" panose="020B0604030504040204" pitchFamily="34" charset="-120"/>
                </a:endParaRPr>
              </a:p>
              <a:p>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⁡𝑆</a:t>
                </a:r>
                <a:r>
                  <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rPr>
                  <a:t>0</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為初始股價，𝑊𝑡為幾何布朗運動，𝑁𝑡為</a:t>
                </a:r>
                <a:r>
                  <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rPr>
                  <a:t>Poisson process</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，𝐴≥</a:t>
                </a:r>
                <a:r>
                  <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rPr>
                  <a:t>0</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為股價跳動的幅度，𝜎為股價報酬率的瞬間波動度，𝜇股價報酬率的瞬間期望值</a:t>
                </a:r>
                <a:endPar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endParaRPr>
              </a:p>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當在</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m:rPr>
                        <m:sty m:val="p"/>
                      </m:rPr>
                      <a:rPr lang="en-US" altLang="zh-TW" sz="1800"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Δ</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區間</a:t>
                </a:r>
                <a:r>
                  <a:rPr lang="zh-TW"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未發生巨災</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時，股價</a:t>
                </a:r>
                <a14:m>
                  <m:oMath xmlns:m="http://schemas.openxmlformats.org/officeDocument/2006/math">
                    <m:sSub>
                      <m:sSubPr>
                        <m:ctrlPr>
                          <a:rPr lang="zh-TW" altLang="zh-TW"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𝑆</m:t>
                        </m:r>
                      </m:e>
                      <m:sub>
                        <m:r>
                          <a:rPr lang="en-US" altLang="zh-TW" sz="18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𝑡</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在該時間區間</a:t>
                </a:r>
                <a:r>
                  <a:rPr lang="zh-TW" altLang="zh-TW" sz="18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服從幾何布朗運動</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；當在時間</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發生一次巨災時，股價向下跳躍一固定幅度</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𝑆</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sub>
                    </m:s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sSub>
                      <m:sSubPr>
                        <m:ctrlPr>
                          <a:rPr lang="zh-TW" altLang="zh-TW"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𝑆</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𝑡</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sub>
                    </m:sSub>
                    <m:r>
                      <m:rPr>
                        <m:sty m:val="p"/>
                      </m:rPr>
                      <a:rPr lang="en-US" altLang="zh-TW" sz="1800"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exp</m:t>
                    </m:r>
                    <m:r>
                      <a:rPr lang="en-US" altLang="zh-TW" sz="1800"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𝐴</m:t>
                    </m:r>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巨災權益賣權是一個具備</a:t>
                </a:r>
                <a:r>
                  <a:rPr lang="zh-TW" altLang="en-US" sz="1800" b="0" i="0" u="none" strike="noStrike" baseline="0" dirty="0">
                    <a:solidFill>
                      <a:srgbClr val="FF0000"/>
                    </a:solidFill>
                    <a:latin typeface="微軟正黑體" panose="020B0604030504040204" pitchFamily="34" charset="-120"/>
                    <a:ea typeface="微軟正黑體" panose="020B0604030504040204" pitchFamily="34" charset="-120"/>
                  </a:rPr>
                  <a:t>雙重啟動機制</a:t>
                </a:r>
                <a:r>
                  <a:rPr lang="zh-TW" altLang="en-US" sz="1800" b="0" i="0" u="none" strike="noStrike" baseline="0" dirty="0">
                    <a:solidFill>
                      <a:srgbClr val="000000"/>
                    </a:solidFill>
                    <a:latin typeface="微軟正黑體" panose="020B0604030504040204" pitchFamily="34" charset="-120"/>
                    <a:ea typeface="微軟正黑體" panose="020B0604030504040204" pitchFamily="34" charset="-120"/>
                  </a:rPr>
                  <a:t>的契約，其報酬方程式可表示成：</a:t>
                </a:r>
                <a:endParaRPr lang="en-US" altLang="zh-TW" sz="1800" b="0" i="0" u="none" strike="noStrike" baseline="0" dirty="0">
                  <a:solidFill>
                    <a:srgbClr val="000000"/>
                  </a:solidFill>
                  <a:latin typeface="微軟正黑體" panose="020B0604030504040204" pitchFamily="34" charset="-120"/>
                  <a:ea typeface="微軟正黑體" panose="020B0604030504040204" pitchFamily="34" charset="-120"/>
                </a:endParaRPr>
              </a:p>
              <a:p>
                <a:endParaRPr lang="en-US" altLang="zh-TW" sz="1800" dirty="0">
                  <a:solidFill>
                    <a:srgbClr val="000000"/>
                  </a:solidFill>
                  <a:latin typeface="微軟正黑體" panose="020B0604030504040204" pitchFamily="34" charset="-120"/>
                  <a:ea typeface="微軟正黑體" panose="020B0604030504040204" pitchFamily="34" charset="-120"/>
                </a:endParaRPr>
              </a:p>
              <a:p>
                <a:endParaRPr lang="en-US" altLang="zh-TW" sz="1800" dirty="0">
                  <a:solidFill>
                    <a:srgbClr val="000000"/>
                  </a:solidFill>
                  <a:latin typeface="微軟正黑體" panose="020B0604030504040204" pitchFamily="34" charset="-120"/>
                  <a:ea typeface="微軟正黑體" panose="020B0604030504040204" pitchFamily="34" charset="-120"/>
                </a:endParaRPr>
              </a:p>
              <a:p>
                <a:endParaRPr lang="en-US" altLang="zh-TW" sz="1800" dirty="0">
                  <a:solidFill>
                    <a:srgbClr val="000000"/>
                  </a:solidFill>
                  <a:latin typeface="微軟正黑體" panose="020B0604030504040204" pitchFamily="34" charset="-120"/>
                  <a:ea typeface="微軟正黑體" panose="020B0604030504040204" pitchFamily="34" charset="-120"/>
                </a:endParaRPr>
              </a:p>
              <a:p>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其中</a:t>
                </a:r>
                <a14:m>
                  <m:oMath xmlns:m="http://schemas.openxmlformats.org/officeDocument/2006/math">
                    <m:sSub>
                      <m:sSubPr>
                        <m:ctrlPr>
                          <a:rPr lang="zh-TW" altLang="zh-TW" i="1">
                            <a:solidFill>
                              <a:srgbClr val="000000"/>
                            </a:solidFill>
                            <a:effectLst/>
                            <a:latin typeface="Cambria Math" panose="02040503050406030204" pitchFamily="18" charset="0"/>
                            <a:ea typeface="Cambria Math" panose="02040503050406030204" pitchFamily="18" charset="0"/>
                          </a:rPr>
                        </m:ctrlPr>
                      </m:sSubPr>
                      <m:e>
                        <m:r>
                          <a:rPr lang="en-US" altLang="zh-TW" sz="18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𝑆</m:t>
                        </m:r>
                      </m:e>
                      <m:sub>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𝑇</m:t>
                        </m:r>
                      </m:sub>
                    </m:sSub>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為到期日</a:t>
                </a:r>
                <a:r>
                  <a:rPr lang="en-US"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a:t>
                </a:r>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的股價，</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𝐾</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為履約價，</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𝑋</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為到期日巨災累計損失，</a:t>
                </a:r>
                <a14:m>
                  <m:oMath xmlns:m="http://schemas.openxmlformats.org/officeDocument/2006/math">
                    <m:r>
                      <a:rPr lang="en-US" altLang="zh-TW" sz="18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𝑥</m:t>
                    </m:r>
                  </m:oMath>
                </a14:m>
                <a:r>
                  <a:rPr lang="zh-TW" altLang="zh-TW" sz="18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為合約所訂定的損失門檻值</a:t>
                </a:r>
                <a:endParaRPr lang="zh-TW" altLang="en-US" dirty="0">
                  <a:latin typeface="微軟正黑體" panose="020B0604030504040204" pitchFamily="34" charset="-120"/>
                  <a:ea typeface="微軟正黑體" panose="020B0604030504040204" pitchFamily="34" charset="-120"/>
                </a:endParaRPr>
              </a:p>
            </p:txBody>
          </p:sp>
        </mc:Choice>
        <mc:Fallback xmlns="">
          <p:sp>
            <p:nvSpPr>
              <p:cNvPr id="3" name="內容版面配置區 2">
                <a:extLst>
                  <a:ext uri="{FF2B5EF4-FFF2-40B4-BE49-F238E27FC236}">
                    <a16:creationId xmlns:a16="http://schemas.microsoft.com/office/drawing/2014/main" id="{FFCE2E60-493B-B4B6-7E38-48C453FE0538}"/>
                  </a:ext>
                </a:extLst>
              </p:cNvPr>
              <p:cNvSpPr>
                <a:spLocks noGrp="1" noRot="1" noChangeAspect="1" noMove="1" noResize="1" noEditPoints="1" noAdjustHandles="1" noChangeArrowheads="1" noChangeShapeType="1" noTextEdit="1"/>
              </p:cNvSpPr>
              <p:nvPr>
                <p:ph idx="1"/>
              </p:nvPr>
            </p:nvSpPr>
            <p:spPr>
              <a:xfrm>
                <a:off x="473528" y="1007708"/>
                <a:ext cx="11244943" cy="5589035"/>
              </a:xfrm>
              <a:blipFill>
                <a:blip r:embed="rId2"/>
                <a:stretch>
                  <a:fillRect l="-380" t="-981" r="-488" b="-1200"/>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6669EEB3-1774-8CB7-DB73-9595E9F699B5}"/>
              </a:ext>
            </a:extLst>
          </p:cNvPr>
          <p:cNvPicPr>
            <a:picLocks noChangeAspect="1"/>
          </p:cNvPicPr>
          <p:nvPr/>
        </p:nvPicPr>
        <p:blipFill>
          <a:blip r:embed="rId3"/>
          <a:stretch>
            <a:fillRect/>
          </a:stretch>
        </p:blipFill>
        <p:spPr>
          <a:xfrm>
            <a:off x="3685592" y="2320741"/>
            <a:ext cx="6036906" cy="791018"/>
          </a:xfrm>
          <a:prstGeom prst="rect">
            <a:avLst/>
          </a:prstGeom>
        </p:spPr>
      </p:pic>
      <p:pic>
        <p:nvPicPr>
          <p:cNvPr id="6" name="圖片 5">
            <a:extLst>
              <a:ext uri="{FF2B5EF4-FFF2-40B4-BE49-F238E27FC236}">
                <a16:creationId xmlns:a16="http://schemas.microsoft.com/office/drawing/2014/main" id="{874E9337-B625-8D18-0452-1B4DE1BF4874}"/>
              </a:ext>
            </a:extLst>
          </p:cNvPr>
          <p:cNvPicPr>
            <a:picLocks noChangeAspect="1"/>
          </p:cNvPicPr>
          <p:nvPr/>
        </p:nvPicPr>
        <p:blipFill>
          <a:blip r:embed="rId4"/>
          <a:stretch>
            <a:fillRect/>
          </a:stretch>
        </p:blipFill>
        <p:spPr>
          <a:xfrm>
            <a:off x="3398212" y="5318446"/>
            <a:ext cx="7050519" cy="1063691"/>
          </a:xfrm>
          <a:prstGeom prst="rect">
            <a:avLst/>
          </a:prstGeom>
        </p:spPr>
      </p:pic>
    </p:spTree>
    <p:extLst>
      <p:ext uri="{BB962C8B-B14F-4D97-AF65-F5344CB8AC3E}">
        <p14:creationId xmlns:p14="http://schemas.microsoft.com/office/powerpoint/2010/main" val="1293418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1C2E4FD3-DDBA-BF70-82DD-D087952A8215}"/>
                  </a:ext>
                </a:extLst>
              </p:cNvPr>
              <p:cNvSpPr>
                <a:spLocks noGrp="1"/>
              </p:cNvSpPr>
              <p:nvPr>
                <p:ph type="title"/>
              </p:nvPr>
            </p:nvSpPr>
            <p:spPr>
              <a:xfrm>
                <a:off x="452717" y="455705"/>
                <a:ext cx="10515600" cy="450663"/>
              </a:xfrm>
            </p:spPr>
            <p:txBody>
              <a:bodyPr>
                <a:noAutofit/>
              </a:bodyPr>
              <a:lstStyle/>
              <a:p>
                <a:r>
                  <a:rPr lang="zh-TW" altLang="zh-TW" sz="2400" dirty="0">
                    <a:solidFill>
                      <a:srgbClr val="000000"/>
                    </a:solidFill>
                    <a:effectLst/>
                    <a:latin typeface="+mn-ea"/>
                    <a:ea typeface="+mn-ea"/>
                    <a:cs typeface="標楷體" panose="03000509000000000000" pitchFamily="65" charset="-120"/>
                  </a:rPr>
                  <a:t>在給定</a:t>
                </a:r>
                <a:r>
                  <a:rPr lang="zh-TW" altLang="zh-TW" sz="2400" dirty="0">
                    <a:solidFill>
                      <a:srgbClr val="000000"/>
                    </a:solidFill>
                    <a:effectLst/>
                    <a:latin typeface="+mn-ea"/>
                    <a:ea typeface="+mn-ea"/>
                  </a:rPr>
                  <a:t>保險公司的累計損失</a:t>
                </a:r>
                <a:r>
                  <a:rPr lang="en-US" altLang="zh-TW" sz="2400" dirty="0">
                    <a:solidFill>
                      <a:srgbClr val="000000"/>
                    </a:solidFill>
                    <a:effectLst/>
                    <a:latin typeface="+mn-ea"/>
                    <a:ea typeface="+mn-ea"/>
                  </a:rPr>
                  <a:t>(</a:t>
                </a:r>
                <a14:m>
                  <m:oMath xmlns:m="http://schemas.openxmlformats.org/officeDocument/2006/math">
                    <m:sSub>
                      <m:sSubPr>
                        <m:ctrlPr>
                          <a:rPr lang="zh-TW" altLang="zh-TW" sz="2400" i="1">
                            <a:solidFill>
                              <a:srgbClr val="000000"/>
                            </a:solidFill>
                            <a:effectLst/>
                            <a:latin typeface="Cambria Math" panose="02040503050406030204" pitchFamily="18" charset="0"/>
                            <a:ea typeface="+mn-ea"/>
                          </a:rPr>
                        </m:ctrlPr>
                      </m:sSubPr>
                      <m:e>
                        <m:r>
                          <a:rPr lang="en-US" altLang="zh-TW" sz="2400" i="1">
                            <a:solidFill>
                              <a:srgbClr val="000000"/>
                            </a:solidFill>
                            <a:effectLst/>
                            <a:latin typeface="Cambria Math" panose="02040503050406030204" pitchFamily="18" charset="0"/>
                            <a:ea typeface="+mn-ea"/>
                          </a:rPr>
                          <m:t>𝑙𝑜𝑠𝑠</m:t>
                        </m:r>
                      </m:e>
                      <m:sub>
                        <m:r>
                          <a:rPr lang="en-US" altLang="zh-TW" sz="2400" i="1">
                            <a:solidFill>
                              <a:srgbClr val="000000"/>
                            </a:solidFill>
                            <a:effectLst/>
                            <a:latin typeface="Cambria Math" panose="02040503050406030204" pitchFamily="18" charset="0"/>
                            <a:ea typeface="+mn-ea"/>
                          </a:rPr>
                          <m:t>𝑇</m:t>
                        </m:r>
                      </m:sub>
                    </m:sSub>
                  </m:oMath>
                </a14:m>
                <a:r>
                  <a:rPr lang="en-US" altLang="zh-TW" sz="2400" dirty="0">
                    <a:solidFill>
                      <a:srgbClr val="000000"/>
                    </a:solidFill>
                    <a:effectLst/>
                    <a:latin typeface="+mn-ea"/>
                    <a:ea typeface="+mn-ea"/>
                  </a:rPr>
                  <a:t>)</a:t>
                </a:r>
                <a:r>
                  <a:rPr lang="zh-TW" altLang="zh-TW" sz="2400" dirty="0">
                    <a:solidFill>
                      <a:srgbClr val="000000"/>
                    </a:solidFill>
                    <a:effectLst/>
                    <a:latin typeface="+mn-ea"/>
                    <a:ea typeface="+mn-ea"/>
                  </a:rPr>
                  <a:t>已到達損失門檻</a:t>
                </a:r>
                <a:r>
                  <a:rPr lang="en-US" altLang="zh-TW" sz="2400" dirty="0">
                    <a:solidFill>
                      <a:srgbClr val="000000"/>
                    </a:solidFill>
                    <a:effectLst/>
                    <a:latin typeface="+mn-ea"/>
                    <a:ea typeface="+mn-ea"/>
                  </a:rPr>
                  <a:t>(</a:t>
                </a:r>
                <a14:m>
                  <m:oMath xmlns:m="http://schemas.openxmlformats.org/officeDocument/2006/math">
                    <m:r>
                      <m:rPr>
                        <m:sty m:val="p"/>
                      </m:rPr>
                      <a:rPr lang="en-US" altLang="zh-TW" sz="2400">
                        <a:solidFill>
                          <a:srgbClr val="000000"/>
                        </a:solidFill>
                        <a:effectLst/>
                        <a:latin typeface="Cambria Math" panose="02040503050406030204" pitchFamily="18" charset="0"/>
                        <a:ea typeface="+mn-ea"/>
                      </a:rPr>
                      <m:t>loss</m:t>
                    </m:r>
                    <m:r>
                      <a:rPr lang="en-US" altLang="zh-TW" sz="2400">
                        <a:solidFill>
                          <a:srgbClr val="000000"/>
                        </a:solidFill>
                        <a:effectLst/>
                        <a:latin typeface="Cambria Math" panose="02040503050406030204" pitchFamily="18" charset="0"/>
                        <a:ea typeface="+mn-ea"/>
                      </a:rPr>
                      <m:t> </m:t>
                    </m:r>
                    <m:r>
                      <m:rPr>
                        <m:sty m:val="p"/>
                      </m:rPr>
                      <a:rPr lang="en-US" altLang="zh-TW" sz="2400">
                        <a:solidFill>
                          <a:srgbClr val="000000"/>
                        </a:solidFill>
                        <a:effectLst/>
                        <a:latin typeface="Cambria Math" panose="02040503050406030204" pitchFamily="18" charset="0"/>
                        <a:ea typeface="+mn-ea"/>
                      </a:rPr>
                      <m:t>barrier</m:t>
                    </m:r>
                  </m:oMath>
                </a14:m>
                <a:r>
                  <a:rPr lang="en-US" altLang="zh-TW" sz="2400" dirty="0">
                    <a:solidFill>
                      <a:srgbClr val="000000"/>
                    </a:solidFill>
                    <a:effectLst/>
                    <a:latin typeface="+mn-ea"/>
                    <a:ea typeface="+mn-ea"/>
                  </a:rPr>
                  <a:t>)</a:t>
                </a:r>
                <a:r>
                  <a:rPr lang="zh-TW" altLang="zh-TW" sz="2400" dirty="0">
                    <a:solidFill>
                      <a:srgbClr val="000000"/>
                    </a:solidFill>
                    <a:effectLst/>
                    <a:latin typeface="+mn-ea"/>
                    <a:ea typeface="+mn-ea"/>
                  </a:rPr>
                  <a:t>的情況</a:t>
                </a:r>
                <a:r>
                  <a:rPr lang="en-US" altLang="zh-TW" sz="2400" dirty="0">
                    <a:solidFill>
                      <a:srgbClr val="000000"/>
                    </a:solidFill>
                    <a:effectLst/>
                    <a:latin typeface="+mn-ea"/>
                    <a:ea typeface="+mn-ea"/>
                    <a:cs typeface="標楷體" panose="03000509000000000000" pitchFamily="65" charset="-120"/>
                  </a:rPr>
                  <a:t>: </a:t>
                </a:r>
                <a:br>
                  <a:rPr lang="zh-TW" altLang="zh-TW" sz="2400" dirty="0">
                    <a:effectLst/>
                    <a:latin typeface="+mn-ea"/>
                    <a:ea typeface="+mn-ea"/>
                  </a:rPr>
                </a:br>
                <a:endParaRPr lang="zh-TW" altLang="en-US" sz="2400" dirty="0">
                  <a:latin typeface="+mn-ea"/>
                  <a:ea typeface="+mn-ea"/>
                </a:endParaRPr>
              </a:p>
            </p:txBody>
          </p:sp>
        </mc:Choice>
        <mc:Fallback xmlns="">
          <p:sp>
            <p:nvSpPr>
              <p:cNvPr id="2" name="標題 1">
                <a:extLst>
                  <a:ext uri="{FF2B5EF4-FFF2-40B4-BE49-F238E27FC236}">
                    <a16:creationId xmlns:a16="http://schemas.microsoft.com/office/drawing/2014/main" id="{1C2E4FD3-DDBA-BF70-82DD-D087952A8215}"/>
                  </a:ext>
                </a:extLst>
              </p:cNvPr>
              <p:cNvSpPr>
                <a:spLocks noGrp="1" noRot="1" noChangeAspect="1" noMove="1" noResize="1" noEditPoints="1" noAdjustHandles="1" noChangeArrowheads="1" noChangeShapeType="1" noTextEdit="1"/>
              </p:cNvSpPr>
              <p:nvPr>
                <p:ph type="title"/>
              </p:nvPr>
            </p:nvSpPr>
            <p:spPr>
              <a:xfrm>
                <a:off x="452717" y="455705"/>
                <a:ext cx="10515600" cy="450663"/>
              </a:xfrm>
              <a:blipFill>
                <a:blip r:embed="rId2"/>
                <a:stretch>
                  <a:fillRect l="-870" t="-5270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D92E957-4058-2C1D-E3EC-CF28FAD0A85A}"/>
                  </a:ext>
                </a:extLst>
              </p:cNvPr>
              <p:cNvSpPr>
                <a:spLocks noGrp="1"/>
              </p:cNvSpPr>
              <p:nvPr>
                <p:ph idx="1"/>
              </p:nvPr>
            </p:nvSpPr>
            <p:spPr>
              <a:xfrm>
                <a:off x="206189" y="907300"/>
                <a:ext cx="11985811" cy="5843123"/>
              </a:xfrm>
            </p:spPr>
            <p:txBody>
              <a:bodyPr>
                <a:normAutofit/>
              </a:bodyPr>
              <a:lstStyle/>
              <a:p>
                <a:r>
                  <a:rPr lang="en-US" altLang="zh-TW" sz="2000" dirty="0">
                    <a:solidFill>
                      <a:srgbClr val="000000"/>
                    </a:solidFill>
                    <a:effectLst/>
                    <a:latin typeface="+mn-ea"/>
                  </a:rPr>
                  <a:t>1.</a:t>
                </a:r>
                <a:r>
                  <a:rPr lang="zh-TW" altLang="zh-TW" sz="2000" dirty="0">
                    <a:solidFill>
                      <a:srgbClr val="000000"/>
                    </a:solidFill>
                    <a:effectLst/>
                    <a:latin typeface="+mn-ea"/>
                  </a:rPr>
                  <a:t>賣權發行者的成本</a:t>
                </a:r>
                <a:r>
                  <a:rPr lang="en-US" altLang="zh-TW" sz="2000" dirty="0">
                    <a:solidFill>
                      <a:srgbClr val="000000"/>
                    </a:solidFill>
                    <a:effectLst/>
                    <a:latin typeface="+mn-ea"/>
                  </a:rPr>
                  <a:t>:</a:t>
                </a:r>
              </a:p>
              <a:p>
                <a:r>
                  <a:rPr lang="zh-TW" altLang="zh-TW" sz="2000" kern="0" dirty="0">
                    <a:solidFill>
                      <a:srgbClr val="000000"/>
                    </a:solidFill>
                    <a:effectLst/>
                    <a:latin typeface="+mn-ea"/>
                    <a:cs typeface="標楷體" panose="03000509000000000000" pitchFamily="65" charset="-120"/>
                  </a:rPr>
                  <a:t>當到期日公司資產價值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FF0000"/>
                    </a:solidFill>
                    <a:effectLst/>
                    <a:latin typeface="+mn-ea"/>
                    <a:cs typeface="標楷體" panose="03000509000000000000" pitchFamily="65" charset="-120"/>
                  </a:rPr>
                  <a:t>小於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，公司發生</a:t>
                </a:r>
                <a:r>
                  <a:rPr lang="zh-TW" altLang="zh-TW" sz="2000" kern="0" dirty="0">
                    <a:solidFill>
                      <a:srgbClr val="FF0000"/>
                    </a:solidFill>
                    <a:effectLst/>
                    <a:latin typeface="+mn-ea"/>
                    <a:cs typeface="標楷體" panose="03000509000000000000" pitchFamily="65" charset="-120"/>
                  </a:rPr>
                  <a:t>違約</a:t>
                </a:r>
                <a:r>
                  <a:rPr lang="zh-TW" altLang="zh-TW" sz="2000" kern="0" dirty="0">
                    <a:solidFill>
                      <a:srgbClr val="000000"/>
                    </a:solidFill>
                    <a:effectLst/>
                    <a:latin typeface="+mn-ea"/>
                    <a:cs typeface="標楷體" panose="03000509000000000000" pitchFamily="65" charset="-120"/>
                  </a:rPr>
                  <a:t>情形，此時股東權益為零，股價</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必小於履約價</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標楷體" panose="03000509000000000000" pitchFamily="65" charset="-120"/>
                      </a:rPr>
                      <m:t>K</m:t>
                    </m:r>
                  </m:oMath>
                </a14:m>
                <a:r>
                  <a:rPr lang="zh-TW" altLang="zh-TW" sz="2000" kern="0" dirty="0">
                    <a:solidFill>
                      <a:srgbClr val="000000"/>
                    </a:solidFill>
                    <a:effectLst/>
                    <a:latin typeface="+mn-ea"/>
                    <a:cs typeface="標楷體" panose="03000509000000000000" pitchFamily="65" charset="-120"/>
                  </a:rPr>
                  <a:t>，賣權可進行履約。</a:t>
                </a:r>
                <a:endParaRPr lang="en-US" altLang="zh-TW" sz="2000" kern="0" dirty="0">
                  <a:solidFill>
                    <a:srgbClr val="000000"/>
                  </a:solidFill>
                  <a:effectLst/>
                  <a:latin typeface="+mn-ea"/>
                  <a:cs typeface="標楷體" panose="03000509000000000000" pitchFamily="65" charset="-120"/>
                </a:endParaRPr>
              </a:p>
              <a:p>
                <a:endParaRPr lang="en-US" altLang="zh-TW" sz="2000" kern="0" dirty="0">
                  <a:solidFill>
                    <a:srgbClr val="000000"/>
                  </a:solidFill>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賣權履約且資金注入公司後，新公司資產價值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a14:m>
                <a:r>
                  <a:rPr lang="zh-TW" altLang="zh-TW" sz="2000" kern="0" dirty="0">
                    <a:solidFill>
                      <a:srgbClr val="FF0000"/>
                    </a:solidFill>
                    <a:effectLst/>
                    <a:latin typeface="+mn-ea"/>
                    <a:cs typeface="標楷體" panose="03000509000000000000" pitchFamily="65" charset="-120"/>
                  </a:rPr>
                  <a:t>仍小於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endParaRPr lang="en-US" altLang="zh-TW" sz="2000" dirty="0">
                  <a:effectLst/>
                  <a:latin typeface="+mn-ea"/>
                </a:endParaRPr>
              </a:p>
              <a:p>
                <a:pPr marL="0" indent="0">
                  <a:buNone/>
                </a:pPr>
                <a:r>
                  <a:rPr lang="zh-TW" altLang="en-US" sz="2000" kern="0" dirty="0">
                    <a:solidFill>
                      <a:srgbClr val="000000"/>
                    </a:solidFill>
                    <a:effectLst/>
                    <a:latin typeface="+mn-ea"/>
                    <a:cs typeface="標楷體" panose="03000509000000000000" pitchFamily="65" charset="-120"/>
                  </a:rPr>
                  <a:t>      </a:t>
                </a:r>
                <a:r>
                  <a:rPr lang="zh-TW" altLang="zh-TW" sz="2000" kern="0" dirty="0">
                    <a:solidFill>
                      <a:srgbClr val="000000"/>
                    </a:solidFill>
                    <a:effectLst/>
                    <a:latin typeface="+mn-ea"/>
                    <a:cs typeface="標楷體" panose="03000509000000000000" pitchFamily="65" charset="-120"/>
                  </a:rPr>
                  <a:t>股東權益為零，注資後股價</a:t>
                </a:r>
                <a14:m>
                  <m:oMath xmlns:m="http://schemas.openxmlformats.org/officeDocument/2006/math">
                    <m:sSup>
                      <m:sSupPr>
                        <m:ctrlPr>
                          <a:rPr lang="zh-TW" altLang="zh-TW" sz="2000" i="1">
                            <a:solidFill>
                              <a:srgbClr val="000000"/>
                            </a:solidFill>
                            <a:effectLst/>
                            <a:latin typeface="Cambria Math" panose="02040503050406030204" pitchFamily="18" charset="0"/>
                            <a:cs typeface="新細明體" panose="02020500000000000000" pitchFamily="18" charset="-120"/>
                          </a:rPr>
                        </m:ctrlPr>
                      </m:sSupPr>
                      <m:e>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oMath>
                </a14:m>
                <a:r>
                  <a:rPr lang="zh-TW" altLang="zh-TW" sz="2000" kern="0" dirty="0">
                    <a:solidFill>
                      <a:srgbClr val="000000"/>
                    </a:solidFill>
                    <a:effectLst/>
                    <a:latin typeface="+mn-ea"/>
                    <a:cs typeface="標楷體" panose="03000509000000000000" pitchFamily="65" charset="-120"/>
                  </a:rPr>
                  <a:t>為零，發行者支付的賣權價值為</a:t>
                </a:r>
                <a:endParaRPr lang="en-US" altLang="zh-TW" sz="2000" kern="0" dirty="0">
                  <a:solidFill>
                    <a:srgbClr val="000000"/>
                  </a:solidFill>
                  <a:effectLst/>
                  <a:latin typeface="+mn-ea"/>
                  <a:cs typeface="標楷體" panose="03000509000000000000" pitchFamily="65" charset="-120"/>
                </a:endParaRPr>
              </a:p>
              <a:p>
                <a:pPr marL="0" indent="0">
                  <a:buNone/>
                </a:pPr>
                <a14:m>
                  <m:oMathPara xmlns:m="http://schemas.openxmlformats.org/officeDocument/2006/math">
                    <m:oMathParaPr>
                      <m:jc m:val="centerGroup"/>
                    </m:oMathParaPr>
                    <m:oMath xmlns:m="http://schemas.openxmlformats.org/officeDocument/2006/math">
                      <m:d>
                        <m:dPr>
                          <m:ctrlPr>
                            <a:rPr lang="zh-TW" altLang="zh-TW" sz="2000" i="1">
                              <a:solidFill>
                                <a:srgbClr val="000000"/>
                              </a:solidFill>
                              <a:effectLst/>
                              <a:latin typeface="Cambria Math" panose="02040503050406030204" pitchFamily="18" charset="0"/>
                              <a:cs typeface="標楷體" panose="03000509000000000000" pitchFamily="65" charset="-120"/>
                            </a:rPr>
                          </m:ctrlPr>
                        </m:dPr>
                        <m:e>
                          <m:r>
                            <m:rPr>
                              <m:sty m:val="p"/>
                            </m:rPr>
                            <a:rPr lang="en-US" altLang="zh-TW" sz="2000" kern="0">
                              <a:solidFill>
                                <a:srgbClr val="000000"/>
                              </a:solidFill>
                              <a:effectLst/>
                              <a:latin typeface="Cambria Math" panose="02040503050406030204" pitchFamily="18" charset="0"/>
                              <a:cs typeface="標楷體" panose="03000509000000000000" pitchFamily="65" charset="-120"/>
                            </a:rPr>
                            <m:t>K</m:t>
                          </m:r>
                          <m:r>
                            <a:rPr lang="en-US" altLang="zh-TW" sz="2000" i="1" kern="0">
                              <a:solidFill>
                                <a:srgbClr val="000000"/>
                              </a:solidFill>
                              <a:effectLst/>
                              <a:latin typeface="Cambria Math" panose="02040503050406030204" pitchFamily="18" charset="0"/>
                              <a:cs typeface="標楷體" panose="03000509000000000000" pitchFamily="65" charset="-120"/>
                            </a:rPr>
                            <m:t>−</m:t>
                          </m:r>
                          <m:sSup>
                            <m:sSupPr>
                              <m:ctrlPr>
                                <a:rPr lang="zh-TW" altLang="zh-TW" sz="2000" i="1">
                                  <a:solidFill>
                                    <a:srgbClr val="000000"/>
                                  </a:solidFill>
                                  <a:effectLst/>
                                  <a:latin typeface="Cambria Math" panose="02040503050406030204" pitchFamily="18" charset="0"/>
                                  <a:cs typeface="新細明體" panose="02020500000000000000" pitchFamily="18" charset="-120"/>
                                </a:rPr>
                              </m:ctrlPr>
                            </m:sSupPr>
                            <m:e>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e>
                      </m:d>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r>
                        <a:rPr lang="en-US" altLang="zh-TW" sz="2000" i="1" kern="0">
                          <a:solidFill>
                            <a:srgbClr val="000000"/>
                          </a:solidFill>
                          <a:effectLst/>
                          <a:latin typeface="Cambria Math" panose="02040503050406030204" pitchFamily="18" charset="0"/>
                          <a:cs typeface="新細明體" panose="02020500000000000000" pitchFamily="18" charset="-120"/>
                        </a:rPr>
                        <m:t>=</m:t>
                      </m:r>
                      <m:d>
                        <m:dPr>
                          <m:ctrlPr>
                            <a:rPr lang="zh-TW" altLang="zh-TW" sz="2000" i="1">
                              <a:solidFill>
                                <a:srgbClr val="000000"/>
                              </a:solidFill>
                              <a:effectLst/>
                              <a:latin typeface="Cambria Math" panose="02040503050406030204" pitchFamily="18" charset="0"/>
                              <a:cs typeface="新細明體" panose="02020500000000000000" pitchFamily="18" charset="-120"/>
                            </a:rPr>
                          </m:ctrlPr>
                        </m:dPr>
                        <m:e>
                          <m:r>
                            <a:rPr lang="en-US" altLang="zh-TW" sz="2000" i="1" kern="0">
                              <a:solidFill>
                                <a:srgbClr val="000000"/>
                              </a:solidFill>
                              <a:effectLst/>
                              <a:latin typeface="Cambria Math" panose="02040503050406030204" pitchFamily="18" charset="0"/>
                              <a:cs typeface="新細明體" panose="02020500000000000000" pitchFamily="18" charset="-120"/>
                            </a:rPr>
                            <m:t>𝐾</m:t>
                          </m:r>
                          <m:r>
                            <a:rPr lang="en-US" altLang="zh-TW" sz="2000" i="1" kern="0">
                              <a:solidFill>
                                <a:srgbClr val="000000"/>
                              </a:solidFill>
                              <a:effectLst/>
                              <a:latin typeface="Cambria Math" panose="02040503050406030204" pitchFamily="18" charset="0"/>
                              <a:cs typeface="新細明體" panose="02020500000000000000" pitchFamily="18" charset="-120"/>
                            </a:rPr>
                            <m:t>−0</m:t>
                          </m:r>
                        </m:e>
                      </m:d>
                      <m:r>
                        <a:rPr lang="zh-TW" altLang="en-US" sz="2000" i="1" kern="0">
                          <a:solidFill>
                            <a:srgbClr val="000000"/>
                          </a:solidFill>
                          <a:latin typeface="Cambria Math" panose="02040503050406030204" pitchFamily="18" charset="0"/>
                          <a:cs typeface="新細明體" panose="02020500000000000000" pitchFamily="18" charset="-120"/>
                        </a:rPr>
                        <m:t>∗</m:t>
                      </m:r>
                      <m:r>
                        <a:rPr lang="zh-TW" altLang="en-US" sz="2000" i="1" kern="0">
                          <a:solidFill>
                            <a:srgbClr val="000000"/>
                          </a:solidFill>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m:oMathPara>
                </a14:m>
                <a:endParaRPr lang="zh-TW" altLang="zh-TW" sz="2000" dirty="0">
                  <a:effectLst/>
                  <a:latin typeface="+mn-ea"/>
                </a:endParaRPr>
              </a:p>
              <a:p>
                <a:pPr marL="0" indent="0">
                  <a:buNone/>
                </a:pPr>
                <a:r>
                  <a:rPr lang="zh-TW" altLang="en-US" sz="2000" kern="0" dirty="0">
                    <a:solidFill>
                      <a:srgbClr val="000000"/>
                    </a:solidFill>
                    <a:latin typeface="+mn-ea"/>
                    <a:cs typeface="標楷體" panose="03000509000000000000" pitchFamily="65" charset="-120"/>
                  </a:rPr>
                  <a:t>     </a:t>
                </a:r>
                <a:r>
                  <a:rPr lang="zh-TW" altLang="zh-TW" sz="2000" kern="0" dirty="0">
                    <a:solidFill>
                      <a:srgbClr val="000000"/>
                    </a:solidFill>
                    <a:effectLst/>
                    <a:latin typeface="+mn-ea"/>
                    <a:cs typeface="標楷體" panose="03000509000000000000" pitchFamily="65" charset="-120"/>
                  </a:rPr>
                  <a:t>若賣權履約且資金注入公司後，新公司資產價值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a14:m>
                <a:r>
                  <a:rPr lang="zh-TW" altLang="zh-TW" sz="2000" kern="0" dirty="0">
                    <a:solidFill>
                      <a:srgbClr val="FF0000"/>
                    </a:solidFill>
                    <a:effectLst/>
                    <a:latin typeface="+mn-ea"/>
                    <a:cs typeface="標楷體" panose="03000509000000000000" pitchFamily="65" charset="-120"/>
                  </a:rPr>
                  <a:t>大於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dirty="0">
                    <a:solidFill>
                      <a:srgbClr val="000000"/>
                    </a:solidFill>
                    <a:effectLst/>
                    <a:latin typeface="+mn-ea"/>
                    <a:cs typeface="標楷體" panose="03000509000000000000" pitchFamily="65" charset="-120"/>
                  </a:rPr>
                  <a:t>賣權價值則為</a:t>
                </a:r>
                <a:endParaRPr lang="en-US" altLang="zh-TW" sz="2000" dirty="0">
                  <a:solidFill>
                    <a:srgbClr val="000000"/>
                  </a:solidFill>
                  <a:effectLst/>
                  <a:latin typeface="+mn-ea"/>
                  <a:cs typeface="標楷體" panose="03000509000000000000" pitchFamily="65" charset="-120"/>
                </a:endParaRPr>
              </a:p>
              <a:p>
                <a:pPr marL="0" indent="0">
                  <a:buNone/>
                </a:pPr>
                <a:r>
                  <a:rPr lang="zh-TW" altLang="en-US" sz="2000" dirty="0">
                    <a:solidFill>
                      <a:srgbClr val="000000"/>
                    </a:solidFill>
                    <a:latin typeface="+mn-ea"/>
                    <a:cs typeface="標楷體" panose="03000509000000000000" pitchFamily="65" charset="-120"/>
                  </a:rPr>
                  <a:t> </a:t>
                </a:r>
                <a14:m>
                  <m:oMath xmlns:m="http://schemas.openxmlformats.org/officeDocument/2006/math">
                    <m:r>
                      <a:rPr lang="zh-TW" altLang="en-US" sz="2000" i="1" dirty="0" smtClean="0">
                        <a:solidFill>
                          <a:srgbClr val="000000"/>
                        </a:solidFill>
                        <a:effectLst/>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r>
                      <a:rPr lang="zh-TW" altLang="en-US" sz="2000" i="1" dirty="0" smtClean="0">
                        <a:solidFill>
                          <a:srgbClr val="000000"/>
                        </a:solidFill>
                        <a:latin typeface="Cambria Math" panose="02040503050406030204" pitchFamily="18" charset="0"/>
                        <a:cs typeface="標楷體" panose="03000509000000000000" pitchFamily="65" charset="-120"/>
                      </a:rPr>
                      <m:t> </m:t>
                    </m:r>
                    <m:r>
                      <a:rPr lang="zh-TW" altLang="en-US" sz="2000" i="1" dirty="0">
                        <a:solidFill>
                          <a:srgbClr val="000000"/>
                        </a:solidFill>
                        <a:latin typeface="Cambria Math" panose="02040503050406030204" pitchFamily="18" charset="0"/>
                        <a:cs typeface="標楷體" panose="03000509000000000000" pitchFamily="65" charset="-120"/>
                      </a:rPr>
                      <m:t> </m:t>
                    </m:r>
                    <m:d>
                      <m:dPr>
                        <m:ctrlPr>
                          <a:rPr lang="zh-TW" altLang="zh-TW" sz="2000" i="1">
                            <a:solidFill>
                              <a:srgbClr val="000000"/>
                            </a:solidFill>
                            <a:effectLst/>
                            <a:latin typeface="Cambria Math" panose="02040503050406030204" pitchFamily="18" charset="0"/>
                            <a:cs typeface="標楷體" panose="03000509000000000000" pitchFamily="65" charset="-120"/>
                          </a:rPr>
                        </m:ctrlPr>
                      </m:dPr>
                      <m:e>
                        <m:r>
                          <a:rPr lang="en-US" altLang="zh-TW" sz="2000" i="1">
                            <a:solidFill>
                              <a:srgbClr val="000000"/>
                            </a:solidFill>
                            <a:effectLst/>
                            <a:latin typeface="Cambria Math" panose="02040503050406030204" pitchFamily="18" charset="0"/>
                            <a:cs typeface="標楷體" panose="03000509000000000000" pitchFamily="65" charset="-120"/>
                          </a:rPr>
                          <m:t>𝐾</m:t>
                        </m:r>
                        <m:r>
                          <a:rPr lang="en-US" altLang="zh-TW" sz="2000" i="1">
                            <a:solidFill>
                              <a:srgbClr val="000000"/>
                            </a:solidFill>
                            <a:effectLst/>
                            <a:latin typeface="Cambria Math" panose="02040503050406030204" pitchFamily="18" charset="0"/>
                            <a:cs typeface="標楷體" panose="03000509000000000000" pitchFamily="65" charset="-120"/>
                          </a:rPr>
                          <m:t>−</m:t>
                        </m:r>
                        <m:sSup>
                          <m:sSupPr>
                            <m:ctrlPr>
                              <a:rPr lang="zh-TW" altLang="zh-TW" sz="2000" i="1">
                                <a:solidFill>
                                  <a:srgbClr val="000000"/>
                                </a:solidFill>
                                <a:effectLst/>
                                <a:latin typeface="Cambria Math" panose="02040503050406030204" pitchFamily="18" charset="0"/>
                                <a:cs typeface="新細明體" panose="02020500000000000000" pitchFamily="18" charset="-120"/>
                              </a:rPr>
                            </m:ctrlPr>
                          </m:sSupPr>
                          <m:e>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𝑆</m:t>
                                </m:r>
                              </m:e>
                              <m:sub>
                                <m:r>
                                  <a:rPr lang="en-US" altLang="zh-TW" sz="2000" i="1">
                                    <a:solidFill>
                                      <a:srgbClr val="000000"/>
                                    </a:solidFill>
                                    <a:effectLst/>
                                    <a:latin typeface="Cambria Math" panose="02040503050406030204" pitchFamily="18" charset="0"/>
                                  </a:rPr>
                                  <m:t>𝑇</m:t>
                                </m:r>
                              </m:sub>
                            </m:sSub>
                          </m:e>
                          <m:sup>
                            <m:r>
                              <a:rPr lang="en-US" altLang="zh-TW" sz="2000" i="1">
                                <a:solidFill>
                                  <a:srgbClr val="000000"/>
                                </a:solidFill>
                                <a:effectLst/>
                                <a:latin typeface="Cambria Math" panose="02040503050406030204" pitchFamily="18" charset="0"/>
                              </a:rPr>
                              <m:t>′</m:t>
                            </m:r>
                          </m:sup>
                        </m:sSup>
                      </m:e>
                    </m:d>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𝑛𝑒𝑤</m:t>
                    </m:r>
                    <m:r>
                      <a:rPr lang="en-US" altLang="zh-TW" sz="2000" i="1">
                        <a:solidFill>
                          <a:srgbClr val="000000"/>
                        </a:solidFill>
                        <a:effectLst/>
                        <a:latin typeface="Cambria Math" panose="02040503050406030204" pitchFamily="18" charset="0"/>
                      </a:rPr>
                      <m:t> </m:t>
                    </m:r>
                    <m:r>
                      <a:rPr lang="en-US" altLang="zh-TW" sz="2000" i="1">
                        <a:solidFill>
                          <a:srgbClr val="000000"/>
                        </a:solidFill>
                        <a:effectLst/>
                        <a:latin typeface="Cambria Math" panose="02040503050406030204" pitchFamily="18" charset="0"/>
                      </a:rPr>
                      <m:t>𝑠h𝑎𝑟𝑒𝑠</m:t>
                    </m:r>
                  </m:oMath>
                </a14:m>
                <a:endParaRPr lang="en-US" altLang="zh-TW" sz="2000" dirty="0">
                  <a:solidFill>
                    <a:srgbClr val="000000"/>
                  </a:solidFill>
                  <a:effectLst/>
                  <a:latin typeface="+mn-ea"/>
                </a:endParaRPr>
              </a:p>
              <a:p>
                <a:pPr marL="0" indent="0">
                  <a:buNone/>
                </a:pPr>
                <a:endParaRPr lang="en-US" altLang="zh-TW" sz="2000" dirty="0">
                  <a:solidFill>
                    <a:srgbClr val="000000"/>
                  </a:solidFill>
                  <a:effectLst/>
                  <a:latin typeface="+mn-ea"/>
                  <a:cs typeface="標楷體" panose="03000509000000000000" pitchFamily="65" charset="-120"/>
                </a:endParaRPr>
              </a:p>
              <a:p>
                <a:pPr marL="0" indent="0">
                  <a:buNone/>
                </a:pPr>
                <a:r>
                  <a:rPr lang="zh-TW" altLang="zh-TW" sz="2000" kern="0" dirty="0">
                    <a:solidFill>
                      <a:srgbClr val="000000"/>
                    </a:solidFill>
                    <a:effectLst/>
                    <a:latin typeface="+mn-ea"/>
                    <a:cs typeface="標楷體" panose="03000509000000000000" pitchFamily="65" charset="-120"/>
                  </a:rPr>
                  <a:t>當到期日公司資產價值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FF0000"/>
                    </a:solidFill>
                    <a:effectLst/>
                    <a:latin typeface="+mn-ea"/>
                    <a:cs typeface="標楷體" panose="03000509000000000000" pitchFamily="65" charset="-120"/>
                  </a:rPr>
                  <a:t>大於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，若</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小於</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標楷體" panose="03000509000000000000" pitchFamily="65" charset="-120"/>
                      </a:rPr>
                      <m:t>K</m:t>
                    </m:r>
                  </m:oMath>
                </a14:m>
                <a:r>
                  <a:rPr lang="zh-TW" altLang="zh-TW" sz="2000" kern="0" dirty="0">
                    <a:solidFill>
                      <a:srgbClr val="000000"/>
                    </a:solidFill>
                    <a:effectLst/>
                    <a:latin typeface="+mn-ea"/>
                    <a:cs typeface="標楷體" panose="03000509000000000000" pitchFamily="65" charset="-120"/>
                  </a:rPr>
                  <a:t>，此時賣權仍有權利可進行履約，賣權價</a:t>
                </a:r>
                <a:r>
                  <a:rPr lang="zh-TW" altLang="zh-TW" sz="2000" kern="0" dirty="0">
                    <a:solidFill>
                      <a:srgbClr val="000000"/>
                    </a:solidFill>
                    <a:effectLst/>
                    <a:latin typeface="+mn-ea"/>
                    <a:cs typeface="Times New Roman" panose="02020603050405020304" pitchFamily="18" charset="0"/>
                  </a:rPr>
                  <a:t>值則為</a:t>
                </a:r>
                <a14:m>
                  <m:oMath xmlns:m="http://schemas.openxmlformats.org/officeDocument/2006/math">
                    <m:d>
                      <m:dPr>
                        <m:ctrlPr>
                          <a:rPr lang="zh-TW" altLang="zh-TW" sz="2000" i="1">
                            <a:solidFill>
                              <a:srgbClr val="000000"/>
                            </a:solidFill>
                            <a:effectLst/>
                            <a:latin typeface="Cambria Math" panose="02040503050406030204" pitchFamily="18" charset="0"/>
                            <a:cs typeface="標楷體" panose="03000509000000000000" pitchFamily="65" charset="-120"/>
                          </a:rPr>
                        </m:ctrlPr>
                      </m:dPr>
                      <m:e>
                        <m:r>
                          <m:rPr>
                            <m:sty m:val="p"/>
                          </m:rPr>
                          <a:rPr lang="en-US" altLang="zh-TW" sz="2000" kern="0">
                            <a:solidFill>
                              <a:srgbClr val="000000"/>
                            </a:solidFill>
                            <a:effectLst/>
                            <a:latin typeface="Cambria Math" panose="02040503050406030204" pitchFamily="18" charset="0"/>
                            <a:cs typeface="標楷體" panose="03000509000000000000" pitchFamily="65" charset="-120"/>
                          </a:rPr>
                          <m:t>K</m:t>
                        </m:r>
                        <m:r>
                          <a:rPr lang="en-US" altLang="zh-TW" sz="2000" i="1" kern="0">
                            <a:solidFill>
                              <a:srgbClr val="000000"/>
                            </a:solidFill>
                            <a:effectLst/>
                            <a:latin typeface="Cambria Math" panose="02040503050406030204" pitchFamily="18" charset="0"/>
                            <a:cs typeface="標楷體" panose="03000509000000000000" pitchFamily="65" charset="-120"/>
                          </a:rPr>
                          <m:t>−</m:t>
                        </m:r>
                        <m:sSup>
                          <m:sSupPr>
                            <m:ctrlPr>
                              <a:rPr lang="zh-TW" altLang="zh-TW" sz="2000" i="1">
                                <a:solidFill>
                                  <a:srgbClr val="000000"/>
                                </a:solidFill>
                                <a:effectLst/>
                                <a:latin typeface="Cambria Math" panose="02040503050406030204" pitchFamily="18" charset="0"/>
                                <a:cs typeface="新細明體" panose="02020500000000000000" pitchFamily="18" charset="-120"/>
                              </a:rPr>
                            </m:ctrlPr>
                          </m:sSupPr>
                          <m:e>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e>
                    </m:d>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a14:m>
                <a:endParaRPr lang="en-US" altLang="zh-TW" sz="2000" dirty="0">
                  <a:effectLst/>
                  <a:latin typeface="+mn-ea"/>
                </a:endParaRPr>
              </a:p>
              <a:p>
                <a:pPr marL="0" indent="0">
                  <a:buNone/>
                </a:pPr>
                <a:endParaRPr lang="en-US" altLang="zh-TW" sz="2000" dirty="0">
                  <a:latin typeface="+mn-ea"/>
                </a:endParaRPr>
              </a:p>
              <a:p>
                <a:pPr marL="0" indent="0">
                  <a:buNone/>
                </a:pPr>
                <a:r>
                  <a:rPr lang="zh-TW" altLang="zh-TW" sz="2000" kern="0" dirty="0">
                    <a:solidFill>
                      <a:srgbClr val="000000"/>
                    </a:solidFill>
                    <a:effectLst/>
                    <a:latin typeface="+mn-ea"/>
                    <a:cs typeface="Times New Roman" panose="02020603050405020304" pitchFamily="18" charset="0"/>
                  </a:rPr>
                  <a:t>若</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大於</a:t>
                </a:r>
                <a14:m>
                  <m:oMath xmlns:m="http://schemas.openxmlformats.org/officeDocument/2006/math">
                    <m:r>
                      <m:rPr>
                        <m:sty m:val="p"/>
                      </m:rPr>
                      <a:rPr lang="en-US" altLang="zh-TW" sz="2000" kern="0">
                        <a:solidFill>
                          <a:srgbClr val="000000"/>
                        </a:solidFill>
                        <a:effectLst/>
                        <a:latin typeface="Cambria Math" panose="02040503050406030204" pitchFamily="18" charset="0"/>
                        <a:cs typeface="標楷體" panose="03000509000000000000" pitchFamily="65" charset="-120"/>
                      </a:rPr>
                      <m:t>K</m:t>
                    </m:r>
                  </m:oMath>
                </a14:m>
                <a:r>
                  <a:rPr lang="zh-TW" altLang="zh-TW" sz="2000" kern="0" dirty="0">
                    <a:solidFill>
                      <a:srgbClr val="000000"/>
                    </a:solidFill>
                    <a:effectLst/>
                    <a:latin typeface="+mn-ea"/>
                    <a:cs typeface="Times New Roman" panose="02020603050405020304" pitchFamily="18" charset="0"/>
                  </a:rPr>
                  <a:t>，此時賣權不可進行履約，賣權發行者期末無成本支出，賣權價值為</a:t>
                </a:r>
                <a:r>
                  <a:rPr lang="zh-TW" altLang="zh-TW" sz="2000" kern="0" dirty="0">
                    <a:solidFill>
                      <a:srgbClr val="FF0000"/>
                    </a:solidFill>
                    <a:effectLst/>
                    <a:latin typeface="+mn-ea"/>
                    <a:cs typeface="Times New Roman" panose="02020603050405020304" pitchFamily="18" charset="0"/>
                  </a:rPr>
                  <a:t>零</a:t>
                </a:r>
                <a:r>
                  <a:rPr lang="zh-TW" altLang="zh-TW" sz="2000" kern="0" dirty="0">
                    <a:solidFill>
                      <a:srgbClr val="000000"/>
                    </a:solidFill>
                    <a:effectLst/>
                    <a:latin typeface="+mn-ea"/>
                    <a:cs typeface="Times New Roman" panose="02020603050405020304" pitchFamily="18" charset="0"/>
                  </a:rPr>
                  <a:t>。</a:t>
                </a:r>
                <a:endParaRPr lang="en-US" altLang="zh-TW" sz="2000" dirty="0">
                  <a:effectLst/>
                  <a:latin typeface="+mn-ea"/>
                </a:endParaRPr>
              </a:p>
              <a:p>
                <a:pPr marL="0" indent="0">
                  <a:buNone/>
                </a:pPr>
                <a:endParaRPr lang="zh-TW" altLang="zh-TW" sz="2000" dirty="0">
                  <a:effectLst/>
                  <a:latin typeface="+mn-ea"/>
                </a:endParaRPr>
              </a:p>
              <a:p>
                <a:endParaRPr lang="zh-TW" altLang="en-US" sz="2000" dirty="0">
                  <a:solidFill>
                    <a:srgbClr val="FF0000"/>
                  </a:solidFill>
                  <a:latin typeface="+mn-ea"/>
                </a:endParaRPr>
              </a:p>
            </p:txBody>
          </p:sp>
        </mc:Choice>
        <mc:Fallback xmlns="">
          <p:sp>
            <p:nvSpPr>
              <p:cNvPr id="3" name="內容版面配置區 2">
                <a:extLst>
                  <a:ext uri="{FF2B5EF4-FFF2-40B4-BE49-F238E27FC236}">
                    <a16:creationId xmlns:a16="http://schemas.microsoft.com/office/drawing/2014/main" id="{FD92E957-4058-2C1D-E3EC-CF28FAD0A85A}"/>
                  </a:ext>
                </a:extLst>
              </p:cNvPr>
              <p:cNvSpPr>
                <a:spLocks noGrp="1" noRot="1" noChangeAspect="1" noMove="1" noResize="1" noEditPoints="1" noAdjustHandles="1" noChangeArrowheads="1" noChangeShapeType="1" noTextEdit="1"/>
              </p:cNvSpPr>
              <p:nvPr>
                <p:ph idx="1"/>
              </p:nvPr>
            </p:nvSpPr>
            <p:spPr>
              <a:xfrm>
                <a:off x="206189" y="907300"/>
                <a:ext cx="11985811" cy="5843123"/>
              </a:xfrm>
              <a:blipFill>
                <a:blip r:embed="rId3"/>
                <a:stretch>
                  <a:fillRect l="-560" t="-1148" r="-4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17569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A63479-A64D-6665-1AD8-A1C7E327B49D}"/>
              </a:ext>
            </a:extLst>
          </p:cNvPr>
          <p:cNvSpPr>
            <a:spLocks noGrp="1"/>
          </p:cNvSpPr>
          <p:nvPr>
            <p:ph type="title"/>
          </p:nvPr>
        </p:nvSpPr>
        <p:spPr>
          <a:xfrm>
            <a:off x="838200" y="365125"/>
            <a:ext cx="10515600" cy="504451"/>
          </a:xfrm>
        </p:spPr>
        <p:txBody>
          <a:bodyPr>
            <a:normAutofit fontScale="90000"/>
          </a:bodyPr>
          <a:lstStyle/>
          <a:p>
            <a:r>
              <a:rPr lang="en-US" altLang="zh-TW" sz="2400" dirty="0">
                <a:latin typeface="+mn-ea"/>
                <a:ea typeface="+mn-ea"/>
              </a:rPr>
              <a:t>2.</a:t>
            </a:r>
            <a:r>
              <a:rPr lang="zh-TW" altLang="zh-TW" sz="2400" dirty="0">
                <a:solidFill>
                  <a:srgbClr val="000000"/>
                </a:solidFill>
                <a:effectLst/>
                <a:latin typeface="+mn-ea"/>
                <a:ea typeface="+mn-ea"/>
              </a:rPr>
              <a:t>原始股東價值的變化量</a:t>
            </a:r>
            <a:br>
              <a:rPr lang="zh-TW" altLang="zh-TW" sz="1800" dirty="0">
                <a:effectLst/>
                <a:latin typeface="Times New Roman" panose="02020603050405020304" pitchFamily="18" charset="0"/>
                <a:ea typeface="新細明體" panose="02020500000000000000" pitchFamily="18" charset="-120"/>
              </a:rPr>
            </a:b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B6F2C0E-7E35-1C64-E70A-0C567A86054F}"/>
                  </a:ext>
                </a:extLst>
              </p:cNvPr>
              <p:cNvSpPr>
                <a:spLocks noGrp="1"/>
              </p:cNvSpPr>
              <p:nvPr>
                <p:ph idx="1"/>
              </p:nvPr>
            </p:nvSpPr>
            <p:spPr>
              <a:xfrm>
                <a:off x="838200" y="869576"/>
                <a:ext cx="10515600" cy="5307387"/>
              </a:xfrm>
            </p:spPr>
            <p:txBody>
              <a:bodyPr>
                <a:normAutofit/>
              </a:bodyPr>
              <a:lstStyle/>
              <a:p>
                <a:r>
                  <a:rPr lang="zh-TW" altLang="zh-TW" sz="2000" kern="0" dirty="0">
                    <a:solidFill>
                      <a:srgbClr val="000000"/>
                    </a:solidFill>
                    <a:effectLst/>
                    <a:latin typeface="+mn-ea"/>
                    <a:cs typeface="標楷體" panose="03000509000000000000" pitchFamily="65" charset="-120"/>
                  </a:rPr>
                  <a:t>當到期日</a:t>
                </a:r>
                <a:r>
                  <a:rPr lang="zh-TW" altLang="zh-TW" sz="2000" kern="0" dirty="0">
                    <a:solidFill>
                      <a:srgbClr val="FF0000"/>
                    </a:solidFill>
                    <a:effectLst/>
                    <a:latin typeface="+mn-ea"/>
                    <a:cs typeface="標楷體" panose="03000509000000000000" pitchFamily="65" charset="-120"/>
                  </a:rPr>
                  <a:t>公司資產價值</a:t>
                </a:r>
                <a14:m>
                  <m:oMath xmlns:m="http://schemas.openxmlformats.org/officeDocument/2006/math">
                    <m:sSub>
                      <m:sSubPr>
                        <m:ctrlPr>
                          <a:rPr lang="zh-TW" altLang="zh-TW" sz="2000" i="1">
                            <a:solidFill>
                              <a:srgbClr val="FF0000"/>
                            </a:solidFill>
                            <a:effectLst/>
                            <a:latin typeface="Cambria Math" panose="02040503050406030204" pitchFamily="18" charset="0"/>
                          </a:rPr>
                        </m:ctrlPr>
                      </m:sSubPr>
                      <m:e>
                        <m:r>
                          <a:rPr lang="en-US" altLang="zh-TW" sz="2000" i="1" kern="0">
                            <a:solidFill>
                              <a:srgbClr val="FF0000"/>
                            </a:solidFill>
                            <a:effectLst/>
                            <a:latin typeface="Cambria Math" panose="02040503050406030204" pitchFamily="18" charset="0"/>
                            <a:cs typeface="Times New Roman" panose="02020603050405020304" pitchFamily="18" charset="0"/>
                          </a:rPr>
                          <m:t>𝑉</m:t>
                        </m:r>
                      </m:e>
                      <m:sub>
                        <m:r>
                          <a:rPr lang="en-US" altLang="zh-TW" sz="2000" i="1" kern="0">
                            <a:solidFill>
                              <a:srgbClr val="FF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FF0000"/>
                    </a:solidFill>
                    <a:effectLst/>
                    <a:latin typeface="+mn-ea"/>
                    <a:cs typeface="標楷體" panose="03000509000000000000" pitchFamily="65" charset="-120"/>
                  </a:rPr>
                  <a:t>小於公司債權價值</a:t>
                </a:r>
                <a14:m>
                  <m:oMath xmlns:m="http://schemas.openxmlformats.org/officeDocument/2006/math">
                    <m:sSub>
                      <m:sSubPr>
                        <m:ctrlPr>
                          <a:rPr lang="zh-TW" altLang="zh-TW" sz="2000" i="1">
                            <a:solidFill>
                              <a:srgbClr val="FF0000"/>
                            </a:solidFill>
                            <a:effectLst/>
                            <a:latin typeface="Cambria Math" panose="02040503050406030204" pitchFamily="18" charset="0"/>
                          </a:rPr>
                        </m:ctrlPr>
                      </m:sSubPr>
                      <m:e>
                        <m:r>
                          <a:rPr lang="en-US" altLang="zh-TW" sz="2000" i="1" kern="0">
                            <a:solidFill>
                              <a:srgbClr val="FF0000"/>
                            </a:solidFill>
                            <a:effectLst/>
                            <a:latin typeface="Cambria Math" panose="02040503050406030204" pitchFamily="18" charset="0"/>
                            <a:cs typeface="Times New Roman" panose="02020603050405020304" pitchFamily="18" charset="0"/>
                          </a:rPr>
                          <m:t>𝐷</m:t>
                        </m:r>
                      </m:e>
                      <m:sub>
                        <m:r>
                          <a:rPr lang="en-US" altLang="zh-TW" sz="2000" i="1" kern="0">
                            <a:solidFill>
                              <a:srgbClr val="FF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，公司發生違約情形，此時股東權益為零，則到期日股價</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為零，賣權可進行履約。</a:t>
                </a:r>
                <a:endParaRPr lang="en-US" altLang="zh-TW" sz="2000" kern="0" dirty="0">
                  <a:solidFill>
                    <a:srgbClr val="000000"/>
                  </a:solidFill>
                  <a:effectLst/>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賣權履約且資金注入公司後，新公司資產價值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a14:m>
                <a:r>
                  <a:rPr lang="zh-TW" altLang="zh-TW" sz="2000" kern="0" dirty="0">
                    <a:solidFill>
                      <a:srgbClr val="000000"/>
                    </a:solidFill>
                    <a:effectLst/>
                    <a:latin typeface="+mn-ea"/>
                    <a:cs typeface="標楷體" panose="03000509000000000000" pitchFamily="65" charset="-120"/>
                  </a:rPr>
                  <a:t>仍</a:t>
                </a:r>
                <a:r>
                  <a:rPr lang="zh-TW" altLang="zh-TW" sz="2000" kern="0" dirty="0">
                    <a:solidFill>
                      <a:srgbClr val="FF0000"/>
                    </a:solidFill>
                    <a:effectLst/>
                    <a:latin typeface="+mn-ea"/>
                    <a:cs typeface="標楷體" panose="03000509000000000000" pitchFamily="65" charset="-120"/>
                  </a:rPr>
                  <a:t>小於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en-US" altLang="zh-TW" sz="2000" kern="0" dirty="0">
                    <a:solidFill>
                      <a:srgbClr val="000000"/>
                    </a:solidFill>
                    <a:effectLst/>
                    <a:latin typeface="+mn-ea"/>
                  </a:rPr>
                  <a:t> (</a:t>
                </a:r>
                <a:r>
                  <a:rPr lang="zh-TW" altLang="zh-TW" sz="2000" kern="0" dirty="0">
                    <a:solidFill>
                      <a:srgbClr val="000000"/>
                    </a:solidFill>
                    <a:effectLst/>
                    <a:latin typeface="+mn-ea"/>
                    <a:cs typeface="標楷體" panose="03000509000000000000" pitchFamily="65" charset="-120"/>
                  </a:rPr>
                  <a:t>違約</a:t>
                </a:r>
                <a:r>
                  <a:rPr lang="en-US" altLang="zh-TW" sz="2000" kern="0" dirty="0">
                    <a:solidFill>
                      <a:srgbClr val="000000"/>
                    </a:solidFill>
                    <a:effectLst/>
                    <a:latin typeface="+mn-ea"/>
                  </a:rPr>
                  <a:t>)</a:t>
                </a:r>
                <a:r>
                  <a:rPr lang="zh-TW" altLang="zh-TW" sz="2000" kern="0" dirty="0">
                    <a:solidFill>
                      <a:srgbClr val="000000"/>
                    </a:solidFill>
                    <a:effectLst/>
                    <a:latin typeface="+mn-ea"/>
                    <a:cs typeface="標楷體" panose="03000509000000000000" pitchFamily="65" charset="-120"/>
                  </a:rPr>
                  <a:t>，此時股東權益為零，注資後股價</a:t>
                </a:r>
                <a14:m>
                  <m:oMath xmlns:m="http://schemas.openxmlformats.org/officeDocument/2006/math">
                    <m:sSup>
                      <m:sSupPr>
                        <m:ctrlPr>
                          <a:rPr lang="zh-TW" altLang="zh-TW" sz="2000" i="1">
                            <a:solidFill>
                              <a:srgbClr val="000000"/>
                            </a:solidFill>
                            <a:effectLst/>
                            <a:latin typeface="Cambria Math" panose="02040503050406030204" pitchFamily="18" charset="0"/>
                            <a:cs typeface="新細明體" panose="02020500000000000000" pitchFamily="18" charset="-120"/>
                          </a:rPr>
                        </m:ctrlPr>
                      </m:sSupPr>
                      <m:e>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𝑆</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e>
                      <m:sup>
                        <m:r>
                          <a:rPr lang="en-US" altLang="zh-TW" sz="2000" i="1" kern="0">
                            <a:solidFill>
                              <a:srgbClr val="000000"/>
                            </a:solidFill>
                            <a:effectLst/>
                            <a:latin typeface="Cambria Math" panose="02040503050406030204" pitchFamily="18" charset="0"/>
                            <a:cs typeface="Times New Roman" panose="02020603050405020304" pitchFamily="18" charset="0"/>
                          </a:rPr>
                          <m:t>′</m:t>
                        </m:r>
                      </m:sup>
                    </m:sSup>
                  </m:oMath>
                </a14:m>
                <a:r>
                  <a:rPr lang="zh-TW" altLang="zh-TW" sz="2000" kern="0" dirty="0">
                    <a:solidFill>
                      <a:srgbClr val="000000"/>
                    </a:solidFill>
                    <a:effectLst/>
                    <a:latin typeface="+mn-ea"/>
                    <a:cs typeface="標楷體" panose="03000509000000000000" pitchFamily="65" charset="-120"/>
                  </a:rPr>
                  <a:t>為零，賣權價值</a:t>
                </a:r>
                <a:r>
                  <a:rPr lang="en-US" altLang="zh-TW" sz="2000" i="1" kern="0" dirty="0">
                    <a:solidFill>
                      <a:srgbClr val="000000"/>
                    </a:solidFill>
                    <a:effectLst/>
                    <a:latin typeface="+mn-ea"/>
                  </a:rPr>
                  <a:t>=0</a:t>
                </a:r>
                <a:r>
                  <a:rPr lang="zh-TW" altLang="zh-TW" sz="2000" kern="0" dirty="0">
                    <a:solidFill>
                      <a:srgbClr val="000000"/>
                    </a:solidFill>
                    <a:latin typeface="+mn-ea"/>
                    <a:cs typeface="標楷體" panose="03000509000000000000" pitchFamily="65" charset="-120"/>
                  </a:rPr>
                  <a:t> ，</a:t>
                </a:r>
                <a:r>
                  <a:rPr lang="zh-TW" altLang="zh-TW" sz="2000" dirty="0">
                    <a:latin typeface="+mn-ea"/>
                  </a:rPr>
                  <a:t>因此資金注入前後的原始股東與新股東權益價值及股價皆為零，使得原始股東權益持有者報酬為</a:t>
                </a:r>
                <a:r>
                  <a:rPr lang="zh-TW" altLang="zh-TW" sz="2000" dirty="0">
                    <a:solidFill>
                      <a:srgbClr val="FF0000"/>
                    </a:solidFill>
                    <a:latin typeface="+mn-ea"/>
                  </a:rPr>
                  <a:t>零</a:t>
                </a:r>
                <a:r>
                  <a:rPr lang="zh-TW" altLang="zh-TW" sz="2000" kern="0" dirty="0">
                    <a:solidFill>
                      <a:srgbClr val="000000"/>
                    </a:solidFill>
                    <a:latin typeface="+mn-ea"/>
                    <a:cs typeface="標楷體" panose="03000509000000000000" pitchFamily="65" charset="-120"/>
                  </a:rPr>
                  <a:t>。</a:t>
                </a:r>
                <a:endParaRPr lang="en-US" altLang="zh-TW" sz="2000" kern="0" dirty="0">
                  <a:solidFill>
                    <a:srgbClr val="000000"/>
                  </a:solidFill>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賣權履約且資金注入公司後，新公司資產價值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a14:m>
                <a:r>
                  <a:rPr lang="zh-TW" altLang="zh-TW" sz="2000" kern="0" dirty="0">
                    <a:solidFill>
                      <a:srgbClr val="FF0000"/>
                    </a:solidFill>
                    <a:effectLst/>
                    <a:latin typeface="+mn-ea"/>
                    <a:cs typeface="標楷體" panose="03000509000000000000" pitchFamily="65" charset="-120"/>
                  </a:rPr>
                  <a:t>大於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dirty="0">
                    <a:latin typeface="+mn-ea"/>
                  </a:rPr>
                  <a:t>賣權價值則為</a:t>
                </a:r>
                <a14:m>
                  <m:oMath xmlns:m="http://schemas.openxmlformats.org/officeDocument/2006/math">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m:t>
                        </m:r>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𝑇</m:t>
                            </m:r>
                          </m:sub>
                        </m:sSub>
                      </m:e>
                      <m:sup>
                        <m:r>
                          <a:rPr lang="en-US" altLang="zh-TW" sz="2000" i="1">
                            <a:latin typeface="Cambria Math" panose="02040503050406030204" pitchFamily="18" charset="0"/>
                          </a:rPr>
                          <m:t>′</m:t>
                        </m:r>
                      </m:sup>
                    </m:sSup>
                    <m:r>
                      <a:rPr lang="en-US" altLang="zh-TW" sz="2000" i="1">
                        <a:latin typeface="Cambria Math" panose="02040503050406030204" pitchFamily="18" charset="0"/>
                      </a:rPr>
                      <m:t>−0)∗</m:t>
                    </m:r>
                    <m:r>
                      <a:rPr lang="en-US" altLang="zh-TW" sz="2000" i="1">
                        <a:latin typeface="Cambria Math" panose="02040503050406030204" pitchFamily="18" charset="0"/>
                      </a:rPr>
                      <m:t>𝑜𝑟𝑖𝑔𝑖𝑛𝑎𝑙</m:t>
                    </m:r>
                    <m:r>
                      <a:rPr lang="en-US" altLang="zh-TW" sz="2000" i="1">
                        <a:latin typeface="Cambria Math" panose="02040503050406030204" pitchFamily="18" charset="0"/>
                      </a:rPr>
                      <m:t> </m:t>
                    </m:r>
                    <m:r>
                      <a:rPr lang="en-US" altLang="zh-TW" sz="2000" i="1">
                        <a:latin typeface="Cambria Math" panose="02040503050406030204" pitchFamily="18" charset="0"/>
                      </a:rPr>
                      <m:t>𝑜𝑢𝑡𝑠𝑡𝑎𝑛𝑑𝑖𝑛𝑔</m:t>
                    </m:r>
                    <m:r>
                      <a:rPr lang="en-US" altLang="zh-TW" sz="2000" i="1">
                        <a:latin typeface="Cambria Math" panose="02040503050406030204" pitchFamily="18" charset="0"/>
                      </a:rPr>
                      <m:t> </m:t>
                    </m:r>
                    <m:r>
                      <a:rPr lang="en-US" altLang="zh-TW" sz="2000" i="1">
                        <a:latin typeface="Cambria Math" panose="02040503050406030204" pitchFamily="18" charset="0"/>
                      </a:rPr>
                      <m:t>𝑠h𝑎𝑟𝑒𝑠</m:t>
                    </m:r>
                    <m:r>
                      <a:rPr lang="en-US" altLang="zh-TW" sz="2000" i="1">
                        <a:latin typeface="Cambria Math" panose="02040503050406030204" pitchFamily="18" charset="0"/>
                      </a:rPr>
                      <m:t>=</m:t>
                    </m:r>
                    <m:sSup>
                      <m:sSupPr>
                        <m:ctrlPr>
                          <a:rPr lang="zh-TW" altLang="zh-TW" sz="2000" i="1">
                            <a:latin typeface="Cambria Math" panose="02040503050406030204" pitchFamily="18" charset="0"/>
                          </a:rPr>
                        </m:ctrlPr>
                      </m:sSupPr>
                      <m:e>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𝑇</m:t>
                            </m:r>
                          </m:sub>
                        </m:sSub>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𝑜𝑟𝑖𝑔𝑖𝑛𝑎𝑙</m:t>
                    </m:r>
                    <m:r>
                      <a:rPr lang="en-US" altLang="zh-TW" sz="2000" i="1">
                        <a:latin typeface="Cambria Math" panose="02040503050406030204" pitchFamily="18" charset="0"/>
                      </a:rPr>
                      <m:t> </m:t>
                    </m:r>
                    <m:r>
                      <a:rPr lang="en-US" altLang="zh-TW" sz="2000" i="1">
                        <a:latin typeface="Cambria Math" panose="02040503050406030204" pitchFamily="18" charset="0"/>
                      </a:rPr>
                      <m:t>𝑜𝑢𝑡𝑠𝑡𝑎𝑛𝑑𝑖𝑛𝑔</m:t>
                    </m:r>
                    <m:r>
                      <a:rPr lang="en-US" altLang="zh-TW" sz="2000" i="1">
                        <a:latin typeface="Cambria Math" panose="02040503050406030204" pitchFamily="18" charset="0"/>
                      </a:rPr>
                      <m:t> </m:t>
                    </m:r>
                    <m:r>
                      <a:rPr lang="en-US" altLang="zh-TW" sz="2000" i="1">
                        <a:latin typeface="Cambria Math" panose="02040503050406030204" pitchFamily="18" charset="0"/>
                      </a:rPr>
                      <m:t>𝑠h𝑎𝑟𝑒𝑠</m:t>
                    </m:r>
                  </m:oMath>
                </a14:m>
                <a:r>
                  <a:rPr lang="zh-TW" altLang="zh-TW" sz="2000" dirty="0">
                    <a:latin typeface="+mn-ea"/>
                  </a:rPr>
                  <a:t>。</a:t>
                </a:r>
                <a:endParaRPr lang="en-US" altLang="zh-TW" sz="2000" dirty="0">
                  <a:latin typeface="+mn-ea"/>
                </a:endParaRPr>
              </a:p>
              <a:p>
                <a:endParaRPr lang="en-US" altLang="zh-TW" sz="2000" dirty="0">
                  <a:solidFill>
                    <a:srgbClr val="000000"/>
                  </a:solidFill>
                  <a:effectLst/>
                  <a:latin typeface="+mn-ea"/>
                  <a:cs typeface="標楷體" panose="03000509000000000000" pitchFamily="65" charset="-120"/>
                </a:endParaRPr>
              </a:p>
              <a:p>
                <a:endParaRPr lang="en-US" altLang="zh-TW" sz="2000" dirty="0">
                  <a:solidFill>
                    <a:srgbClr val="000000"/>
                  </a:solidFill>
                  <a:latin typeface="+mn-ea"/>
                  <a:cs typeface="標楷體" panose="03000509000000000000" pitchFamily="65" charset="-120"/>
                </a:endParaRPr>
              </a:p>
              <a:p>
                <a:r>
                  <a:rPr lang="zh-TW" altLang="zh-TW" sz="2000" dirty="0">
                    <a:solidFill>
                      <a:srgbClr val="000000"/>
                    </a:solidFill>
                    <a:effectLst/>
                    <a:latin typeface="+mn-ea"/>
                    <a:cs typeface="標楷體" panose="03000509000000000000" pitchFamily="65" charset="-120"/>
                  </a:rPr>
                  <a:t>當到期日</a:t>
                </a:r>
                <a:r>
                  <a:rPr lang="zh-TW" altLang="zh-TW" sz="2000" dirty="0">
                    <a:solidFill>
                      <a:srgbClr val="FF0000"/>
                    </a:solidFill>
                    <a:effectLst/>
                    <a:latin typeface="+mn-ea"/>
                    <a:cs typeface="標楷體" panose="03000509000000000000" pitchFamily="65" charset="-120"/>
                  </a:rPr>
                  <a:t>公司資產價值</a:t>
                </a:r>
                <a14:m>
                  <m:oMath xmlns:m="http://schemas.openxmlformats.org/officeDocument/2006/math">
                    <m:sSub>
                      <m:sSubPr>
                        <m:ctrlPr>
                          <a:rPr lang="zh-TW" altLang="zh-TW" sz="2000" i="1">
                            <a:solidFill>
                              <a:srgbClr val="FF0000"/>
                            </a:solidFill>
                            <a:effectLst/>
                            <a:latin typeface="Cambria Math" panose="02040503050406030204" pitchFamily="18" charset="0"/>
                          </a:rPr>
                        </m:ctrlPr>
                      </m:sSubPr>
                      <m:e>
                        <m:r>
                          <a:rPr lang="en-US" altLang="zh-TW" sz="2000" i="1">
                            <a:solidFill>
                              <a:srgbClr val="FF0000"/>
                            </a:solidFill>
                            <a:effectLst/>
                            <a:latin typeface="Cambria Math" panose="02040503050406030204" pitchFamily="18" charset="0"/>
                          </a:rPr>
                          <m:t>𝑉</m:t>
                        </m:r>
                      </m:e>
                      <m:sub>
                        <m:r>
                          <a:rPr lang="en-US" altLang="zh-TW" sz="2000" i="1">
                            <a:solidFill>
                              <a:srgbClr val="FF0000"/>
                            </a:solidFill>
                            <a:effectLst/>
                            <a:latin typeface="Cambria Math" panose="02040503050406030204" pitchFamily="18" charset="0"/>
                          </a:rPr>
                          <m:t>𝑇</m:t>
                        </m:r>
                      </m:sub>
                    </m:sSub>
                    <m:r>
                      <a:rPr lang="zh-TW" altLang="zh-TW" sz="2000" smtClean="0">
                        <a:solidFill>
                          <a:srgbClr val="FF0000"/>
                        </a:solidFill>
                        <a:effectLst/>
                        <a:latin typeface="Cambria Math" panose="02040503050406030204" pitchFamily="18" charset="0"/>
                        <a:cs typeface="標楷體" panose="03000509000000000000" pitchFamily="65" charset="-120"/>
                      </a:rPr>
                      <m:t>大於</m:t>
                    </m:r>
                  </m:oMath>
                </a14:m>
                <a:r>
                  <a:rPr lang="zh-TW" altLang="zh-TW" sz="2000" dirty="0">
                    <a:solidFill>
                      <a:srgbClr val="FF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FF0000"/>
                            </a:solidFill>
                            <a:effectLst/>
                            <a:latin typeface="Cambria Math" panose="02040503050406030204" pitchFamily="18" charset="0"/>
                          </a:rPr>
                        </m:ctrlPr>
                      </m:sSubPr>
                      <m:e>
                        <m:r>
                          <a:rPr lang="en-US" altLang="zh-TW" sz="2000" i="1">
                            <a:solidFill>
                              <a:srgbClr val="FF0000"/>
                            </a:solidFill>
                            <a:effectLst/>
                            <a:latin typeface="Cambria Math" panose="02040503050406030204" pitchFamily="18" charset="0"/>
                          </a:rPr>
                          <m:t>𝐷</m:t>
                        </m:r>
                      </m:e>
                      <m:sub>
                        <m:r>
                          <a:rPr lang="en-US" altLang="zh-TW" sz="2000" i="1">
                            <a:solidFill>
                              <a:srgbClr val="FF0000"/>
                            </a:solidFill>
                            <a:effectLst/>
                            <a:latin typeface="Cambria Math" panose="02040503050406030204" pitchFamily="18" charset="0"/>
                          </a:rPr>
                          <m:t>𝑇</m:t>
                        </m:r>
                      </m:sub>
                    </m:sSub>
                  </m:oMath>
                </a14:m>
                <a:endParaRPr lang="en-US" altLang="zh-TW" sz="2000" dirty="0">
                  <a:solidFill>
                    <a:srgbClr val="FF0000"/>
                  </a:solidFill>
                  <a:effectLst/>
                  <a:latin typeface="+mn-ea"/>
                </a:endParaRPr>
              </a:p>
              <a:p>
                <a:r>
                  <a:rPr lang="zh-TW" altLang="zh-TW" sz="2000" dirty="0">
                    <a:solidFill>
                      <a:srgbClr val="000000"/>
                    </a:solidFill>
                    <a:effectLst/>
                    <a:latin typeface="+mn-ea"/>
                    <a:cs typeface="標楷體" panose="03000509000000000000" pitchFamily="65" charset="-120"/>
                  </a:rPr>
                  <a:t>若</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𝑆</m:t>
                        </m:r>
                      </m:e>
                      <m:sub>
                        <m:r>
                          <a:rPr lang="en-US" altLang="zh-TW" sz="2000" i="1">
                            <a:solidFill>
                              <a:srgbClr val="000000"/>
                            </a:solidFill>
                            <a:effectLst/>
                            <a:latin typeface="Cambria Math" panose="02040503050406030204" pitchFamily="18" charset="0"/>
                          </a:rPr>
                          <m:t>𝑇</m:t>
                        </m:r>
                      </m:sub>
                    </m:sSub>
                  </m:oMath>
                </a14:m>
                <a:r>
                  <a:rPr lang="zh-TW" altLang="zh-TW" sz="2000" dirty="0">
                    <a:solidFill>
                      <a:srgbClr val="000000"/>
                    </a:solidFill>
                    <a:effectLst/>
                    <a:latin typeface="+mn-ea"/>
                    <a:cs typeface="標楷體" panose="03000509000000000000" pitchFamily="65" charset="-120"/>
                  </a:rPr>
                  <a:t>小於</a:t>
                </a:r>
                <a14:m>
                  <m:oMath xmlns:m="http://schemas.openxmlformats.org/officeDocument/2006/math">
                    <m:r>
                      <m:rPr>
                        <m:sty m:val="p"/>
                      </m:rPr>
                      <a:rPr lang="en-US" altLang="zh-TW" sz="2000">
                        <a:solidFill>
                          <a:srgbClr val="000000"/>
                        </a:solidFill>
                        <a:effectLst/>
                        <a:latin typeface="Cambria Math" panose="02040503050406030204" pitchFamily="18" charset="0"/>
                        <a:cs typeface="標楷體" panose="03000509000000000000" pitchFamily="65" charset="-120"/>
                      </a:rPr>
                      <m:t>K</m:t>
                    </m:r>
                  </m:oMath>
                </a14:m>
                <a:r>
                  <a:rPr lang="zh-TW" altLang="zh-TW" sz="2000" dirty="0">
                    <a:solidFill>
                      <a:srgbClr val="000000"/>
                    </a:solidFill>
                    <a:effectLst/>
                    <a:latin typeface="+mn-ea"/>
                    <a:cs typeface="標楷體" panose="03000509000000000000" pitchFamily="65" charset="-120"/>
                  </a:rPr>
                  <a:t>，此時賣權可進行履約，賣權價值則為</a:t>
                </a:r>
                <a14:m>
                  <m:oMath xmlns:m="http://schemas.openxmlformats.org/officeDocument/2006/math">
                    <m:sSup>
                      <m:sSupPr>
                        <m:ctrlPr>
                          <a:rPr lang="zh-TW" altLang="zh-TW" sz="2000" i="1">
                            <a:solidFill>
                              <a:srgbClr val="000000"/>
                            </a:solidFill>
                            <a:effectLst/>
                            <a:latin typeface="Cambria Math" panose="02040503050406030204" pitchFamily="18" charset="0"/>
                            <a:cs typeface="新細明體" panose="02020500000000000000" pitchFamily="18" charset="-120"/>
                          </a:rPr>
                        </m:ctrlPr>
                      </m:sSupPr>
                      <m:e>
                        <m:r>
                          <a:rPr lang="en-US" altLang="zh-TW" sz="2000" i="1">
                            <a:solidFill>
                              <a:srgbClr val="000000"/>
                            </a:solidFill>
                            <a:effectLst/>
                            <a:latin typeface="Cambria Math" panose="02040503050406030204" pitchFamily="18" charset="0"/>
                            <a:cs typeface="新細明體" panose="02020500000000000000" pitchFamily="18" charset="-120"/>
                          </a:rPr>
                          <m:t>(</m:t>
                        </m:r>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𝑆</m:t>
                            </m:r>
                          </m:e>
                          <m:sub>
                            <m:r>
                              <a:rPr lang="en-US" altLang="zh-TW" sz="2000" i="1">
                                <a:solidFill>
                                  <a:srgbClr val="000000"/>
                                </a:solidFill>
                                <a:effectLst/>
                                <a:latin typeface="Cambria Math" panose="02040503050406030204" pitchFamily="18" charset="0"/>
                              </a:rPr>
                              <m:t>𝑇</m:t>
                            </m:r>
                          </m:sub>
                        </m:sSub>
                      </m:e>
                      <m:sup>
                        <m:r>
                          <a:rPr lang="en-US" altLang="zh-TW" sz="2000" i="1">
                            <a:solidFill>
                              <a:srgbClr val="000000"/>
                            </a:solidFill>
                            <a:effectLst/>
                            <a:latin typeface="Cambria Math" panose="02040503050406030204" pitchFamily="18" charset="0"/>
                          </a:rPr>
                          <m:t>′</m:t>
                        </m:r>
                      </m:sup>
                    </m:sSup>
                    <m:r>
                      <a:rPr lang="en-US" altLang="zh-TW" sz="2000" i="1">
                        <a:solidFill>
                          <a:srgbClr val="000000"/>
                        </a:solidFill>
                        <a:effectLst/>
                        <a:latin typeface="Cambria Math" panose="02040503050406030204" pitchFamily="18" charset="0"/>
                        <a:cs typeface="標楷體" panose="03000509000000000000" pitchFamily="65" charset="-120"/>
                      </a:rPr>
                      <m:t>−</m:t>
                    </m:r>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𝑆</m:t>
                        </m:r>
                      </m:e>
                      <m:sub>
                        <m:r>
                          <a:rPr lang="en-US" altLang="zh-TW" sz="2000" i="1">
                            <a:solidFill>
                              <a:srgbClr val="000000"/>
                            </a:solidFill>
                            <a:effectLst/>
                            <a:latin typeface="Cambria Math" panose="02040503050406030204" pitchFamily="18" charset="0"/>
                          </a:rPr>
                          <m:t>𝑇</m:t>
                        </m:r>
                      </m:sub>
                    </m:sSub>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𝑜𝑟𝑖𝑔𝑖𝑛𝑎𝑙</m:t>
                    </m:r>
                    <m:r>
                      <a:rPr lang="en-US" altLang="zh-TW" sz="2000" i="1">
                        <a:solidFill>
                          <a:srgbClr val="000000"/>
                        </a:solidFill>
                        <a:effectLst/>
                        <a:latin typeface="Cambria Math" panose="02040503050406030204" pitchFamily="18" charset="0"/>
                      </a:rPr>
                      <m:t> </m:t>
                    </m:r>
                    <m:r>
                      <a:rPr lang="en-US" altLang="zh-TW" sz="2000" i="1">
                        <a:solidFill>
                          <a:srgbClr val="000000"/>
                        </a:solidFill>
                        <a:effectLst/>
                        <a:latin typeface="Cambria Math" panose="02040503050406030204" pitchFamily="18" charset="0"/>
                      </a:rPr>
                      <m:t>𝑜𝑢𝑡𝑠𝑡𝑎𝑛𝑑𝑖𝑛𝑔</m:t>
                    </m:r>
                    <m:r>
                      <a:rPr lang="en-US" altLang="zh-TW" sz="2000" i="1">
                        <a:solidFill>
                          <a:srgbClr val="000000"/>
                        </a:solidFill>
                        <a:effectLst/>
                        <a:latin typeface="Cambria Math" panose="02040503050406030204" pitchFamily="18" charset="0"/>
                      </a:rPr>
                      <m:t> </m:t>
                    </m:r>
                    <m:r>
                      <a:rPr lang="en-US" altLang="zh-TW" sz="2000" i="1">
                        <a:solidFill>
                          <a:srgbClr val="000000"/>
                        </a:solidFill>
                        <a:effectLst/>
                        <a:latin typeface="Cambria Math" panose="02040503050406030204" pitchFamily="18" charset="0"/>
                      </a:rPr>
                      <m:t>𝑠h𝑎𝑟𝑒𝑠</m:t>
                    </m:r>
                  </m:oMath>
                </a14:m>
                <a:endParaRPr lang="en-US" altLang="zh-TW" sz="2000" dirty="0">
                  <a:solidFill>
                    <a:srgbClr val="000000"/>
                  </a:solidFill>
                  <a:effectLst/>
                  <a:latin typeface="+mn-ea"/>
                  <a:cs typeface="標楷體" panose="03000509000000000000" pitchFamily="65" charset="-120"/>
                </a:endParaRPr>
              </a:p>
              <a:p>
                <a:r>
                  <a:rPr lang="zh-TW" altLang="zh-TW" sz="2000" dirty="0">
                    <a:solidFill>
                      <a:srgbClr val="000000"/>
                    </a:solidFill>
                    <a:effectLst/>
                    <a:latin typeface="+mn-ea"/>
                    <a:cs typeface="標楷體" panose="03000509000000000000" pitchFamily="65" charset="-120"/>
                  </a:rPr>
                  <a:t>若</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𝑆</m:t>
                        </m:r>
                      </m:e>
                      <m:sub>
                        <m:r>
                          <a:rPr lang="en-US" altLang="zh-TW" sz="2000" i="1">
                            <a:solidFill>
                              <a:srgbClr val="000000"/>
                            </a:solidFill>
                            <a:effectLst/>
                            <a:latin typeface="Cambria Math" panose="02040503050406030204" pitchFamily="18" charset="0"/>
                          </a:rPr>
                          <m:t>𝑇</m:t>
                        </m:r>
                      </m:sub>
                    </m:sSub>
                  </m:oMath>
                </a14:m>
                <a:r>
                  <a:rPr lang="zh-TW" altLang="zh-TW" sz="2000" dirty="0">
                    <a:solidFill>
                      <a:srgbClr val="000000"/>
                    </a:solidFill>
                    <a:effectLst/>
                    <a:latin typeface="+mn-ea"/>
                    <a:cs typeface="標楷體" panose="03000509000000000000" pitchFamily="65" charset="-120"/>
                  </a:rPr>
                  <a:t>大於</a:t>
                </a:r>
                <a14:m>
                  <m:oMath xmlns:m="http://schemas.openxmlformats.org/officeDocument/2006/math">
                    <m:r>
                      <m:rPr>
                        <m:sty m:val="p"/>
                      </m:rPr>
                      <a:rPr lang="en-US" altLang="zh-TW" sz="2000">
                        <a:solidFill>
                          <a:srgbClr val="000000"/>
                        </a:solidFill>
                        <a:effectLst/>
                        <a:latin typeface="Cambria Math" panose="02040503050406030204" pitchFamily="18" charset="0"/>
                        <a:cs typeface="標楷體" panose="03000509000000000000" pitchFamily="65" charset="-120"/>
                      </a:rPr>
                      <m:t>K</m:t>
                    </m:r>
                  </m:oMath>
                </a14:m>
                <a:r>
                  <a:rPr lang="zh-TW" altLang="zh-TW" sz="2000" dirty="0">
                    <a:solidFill>
                      <a:srgbClr val="000000"/>
                    </a:solidFill>
                    <a:effectLst/>
                    <a:latin typeface="+mn-ea"/>
                    <a:cs typeface="標楷體" panose="03000509000000000000" pitchFamily="65" charset="-120"/>
                  </a:rPr>
                  <a:t>，此時賣權不可進行履約，原股東權益持有者期末無報酬收入，賣權價值為零。</a:t>
                </a:r>
                <a:endParaRPr lang="zh-TW" altLang="zh-TW" sz="2000" dirty="0">
                  <a:effectLst/>
                  <a:latin typeface="+mn-ea"/>
                </a:endParaRPr>
              </a:p>
              <a:p>
                <a:pPr marL="0" indent="0">
                  <a:buNone/>
                </a:pPr>
                <a:r>
                  <a:rPr lang="zh-TW" altLang="zh-TW" sz="2000" dirty="0">
                    <a:latin typeface="+mn-ea"/>
                  </a:rPr>
                  <a:t> </a:t>
                </a:r>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DB6F2C0E-7E35-1C64-E70A-0C567A86054F}"/>
                  </a:ext>
                </a:extLst>
              </p:cNvPr>
              <p:cNvSpPr>
                <a:spLocks noGrp="1" noRot="1" noChangeAspect="1" noMove="1" noResize="1" noEditPoints="1" noAdjustHandles="1" noChangeArrowheads="1" noChangeShapeType="1" noTextEdit="1"/>
              </p:cNvSpPr>
              <p:nvPr>
                <p:ph idx="1"/>
              </p:nvPr>
            </p:nvSpPr>
            <p:spPr>
              <a:xfrm>
                <a:off x="838200" y="869576"/>
                <a:ext cx="10515600" cy="5307387"/>
              </a:xfrm>
              <a:blipFill>
                <a:blip r:embed="rId2"/>
                <a:stretch>
                  <a:fillRect l="-522" t="-1264" r="-34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49196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0DD106-D464-DB40-DCC8-7F711F029640}"/>
              </a:ext>
            </a:extLst>
          </p:cNvPr>
          <p:cNvSpPr>
            <a:spLocks noGrp="1"/>
          </p:cNvSpPr>
          <p:nvPr>
            <p:ph type="title"/>
          </p:nvPr>
        </p:nvSpPr>
        <p:spPr>
          <a:xfrm>
            <a:off x="838200" y="365126"/>
            <a:ext cx="10515600" cy="558240"/>
          </a:xfrm>
        </p:spPr>
        <p:txBody>
          <a:bodyPr>
            <a:normAutofit/>
          </a:bodyPr>
          <a:lstStyle/>
          <a:p>
            <a:r>
              <a:rPr lang="en-US" altLang="zh-TW" sz="2400" dirty="0">
                <a:latin typeface="+mn-ea"/>
                <a:ea typeface="+mn-ea"/>
              </a:rPr>
              <a:t>3.</a:t>
            </a:r>
            <a:r>
              <a:rPr lang="zh-TW" altLang="zh-TW" sz="2400" kern="0" dirty="0">
                <a:solidFill>
                  <a:srgbClr val="000000"/>
                </a:solidFill>
                <a:effectLst/>
                <a:latin typeface="+mn-ea"/>
                <a:ea typeface="+mn-ea"/>
                <a:cs typeface="Times New Roman" panose="02020603050405020304" pitchFamily="18" charset="0"/>
              </a:rPr>
              <a:t>保險公司債權價值變化量</a:t>
            </a:r>
            <a:endParaRPr lang="zh-TW" altLang="en-US" sz="2400" dirty="0">
              <a:latin typeface="+mn-ea"/>
              <a:ea typeface="+mn-ea"/>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A17316A-2D72-F334-3EED-CA0B7D4BF63B}"/>
                  </a:ext>
                </a:extLst>
              </p:cNvPr>
              <p:cNvSpPr>
                <a:spLocks noGrp="1"/>
              </p:cNvSpPr>
              <p:nvPr>
                <p:ph idx="1"/>
              </p:nvPr>
            </p:nvSpPr>
            <p:spPr>
              <a:xfrm>
                <a:off x="838200" y="1030941"/>
                <a:ext cx="10515600" cy="5146022"/>
              </a:xfrm>
            </p:spPr>
            <p:txBody>
              <a:bodyPr>
                <a:normAutofit/>
              </a:bodyPr>
              <a:lstStyle/>
              <a:p>
                <a:r>
                  <a:rPr lang="zh-TW" altLang="zh-TW" sz="2000" dirty="0">
                    <a:solidFill>
                      <a:srgbClr val="000000"/>
                    </a:solidFill>
                    <a:effectLst/>
                    <a:latin typeface="+mn-ea"/>
                  </a:rPr>
                  <a:t>此處先定義破產成本</a:t>
                </a:r>
                <a14:m>
                  <m:oMath xmlns:m="http://schemas.openxmlformats.org/officeDocument/2006/math">
                    <m:r>
                      <a:rPr lang="en-US" altLang="zh-TW" sz="2000">
                        <a:solidFill>
                          <a:srgbClr val="000000"/>
                        </a:solidFill>
                        <a:effectLst/>
                        <a:latin typeface="Cambria Math" panose="02040503050406030204" pitchFamily="18" charset="0"/>
                      </a:rPr>
                      <m:t>(</m:t>
                    </m:r>
                    <m:r>
                      <m:rPr>
                        <m:sty m:val="p"/>
                      </m:rPr>
                      <a:rPr lang="en-US" altLang="zh-TW" sz="2000">
                        <a:solidFill>
                          <a:srgbClr val="000000"/>
                        </a:solidFill>
                        <a:effectLst/>
                        <a:latin typeface="Cambria Math" panose="02040503050406030204" pitchFamily="18" charset="0"/>
                      </a:rPr>
                      <m:t>γ</m:t>
                    </m:r>
                    <m:r>
                      <a:rPr lang="en-US" altLang="zh-TW" sz="2000">
                        <a:solidFill>
                          <a:srgbClr val="000000"/>
                        </a:solidFill>
                        <a:effectLst/>
                        <a:latin typeface="Cambria Math" panose="02040503050406030204" pitchFamily="18" charset="0"/>
                      </a:rPr>
                      <m:t>)</m:t>
                    </m:r>
                  </m:oMath>
                </a14:m>
                <a:r>
                  <a:rPr lang="zh-TW" altLang="zh-TW" sz="2000" dirty="0">
                    <a:solidFill>
                      <a:srgbClr val="000000"/>
                    </a:solidFill>
                    <a:effectLst/>
                    <a:latin typeface="+mn-ea"/>
                  </a:rPr>
                  <a:t>，破產成本是指企業支付財務危機的成本，如果負債率過高導致公司破產，需要支付龐大的法律訴訟和重組、清算費用。</a:t>
                </a:r>
                <a:endParaRPr lang="zh-TW" altLang="zh-TW" sz="2000" dirty="0">
                  <a:effectLst/>
                  <a:latin typeface="+mn-ea"/>
                </a:endParaRPr>
              </a:p>
              <a:p>
                <a:r>
                  <a:rPr lang="zh-TW" altLang="zh-TW" sz="2000" kern="0" dirty="0">
                    <a:solidFill>
                      <a:srgbClr val="000000"/>
                    </a:solidFill>
                    <a:effectLst/>
                    <a:latin typeface="+mn-ea"/>
                    <a:cs typeface="標楷體" panose="03000509000000000000" pitchFamily="65" charset="-120"/>
                  </a:rPr>
                  <a:t>當到期日公司資產價值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FF0000"/>
                    </a:solidFill>
                    <a:effectLst/>
                    <a:latin typeface="+mn-ea"/>
                    <a:cs typeface="標楷體" panose="03000509000000000000" pitchFamily="65" charset="-120"/>
                  </a:rPr>
                  <a:t>小於</a:t>
                </a:r>
                <a:r>
                  <a:rPr lang="zh-TW" altLang="zh-TW" sz="2000" kern="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，公司發生違約情形，則債權人只能獲得</a:t>
                </a:r>
                <a14:m>
                  <m:oMath xmlns:m="http://schemas.openxmlformats.org/officeDocument/2006/math">
                    <m:sSub>
                      <m:sSubPr>
                        <m:ctrlPr>
                          <a:rPr lang="zh-TW" altLang="zh-TW" sz="2000" i="1" smtClean="0">
                            <a:solidFill>
                              <a:srgbClr val="FF0000"/>
                            </a:solidFill>
                            <a:effectLst/>
                            <a:latin typeface="Cambria Math" panose="02040503050406030204" pitchFamily="18" charset="0"/>
                          </a:rPr>
                        </m:ctrlPr>
                      </m:sSubPr>
                      <m:e>
                        <m:r>
                          <a:rPr lang="en-US" altLang="zh-TW" sz="2000" i="1" kern="0">
                            <a:solidFill>
                              <a:srgbClr val="FF0000"/>
                            </a:solidFill>
                            <a:effectLst/>
                            <a:latin typeface="Cambria Math" panose="02040503050406030204" pitchFamily="18" charset="0"/>
                            <a:cs typeface="Times New Roman" panose="02020603050405020304" pitchFamily="18" charset="0"/>
                          </a:rPr>
                          <m:t>(1−</m:t>
                        </m:r>
                        <m:r>
                          <m:rPr>
                            <m:sty m:val="p"/>
                          </m:rPr>
                          <a:rPr lang="en-US" altLang="zh-TW" sz="2000" kern="0">
                            <a:solidFill>
                              <a:srgbClr val="FF0000"/>
                            </a:solidFill>
                            <a:effectLst/>
                            <a:latin typeface="Cambria Math" panose="02040503050406030204" pitchFamily="18" charset="0"/>
                            <a:cs typeface="Times New Roman" panose="02020603050405020304" pitchFamily="18" charset="0"/>
                          </a:rPr>
                          <m:t>γ</m:t>
                        </m:r>
                        <m:r>
                          <a:rPr lang="en-US" altLang="zh-TW" sz="2000" i="1" kern="0">
                            <a:solidFill>
                              <a:srgbClr val="FF0000"/>
                            </a:solidFill>
                            <a:effectLst/>
                            <a:latin typeface="Cambria Math" panose="02040503050406030204" pitchFamily="18" charset="0"/>
                            <a:cs typeface="Times New Roman" panose="02020603050405020304" pitchFamily="18" charset="0"/>
                          </a:rPr>
                          <m:t>)</m:t>
                        </m:r>
                        <m:r>
                          <a:rPr lang="en-US" altLang="zh-TW" sz="2000" i="1" kern="0">
                            <a:solidFill>
                              <a:srgbClr val="FF0000"/>
                            </a:solidFill>
                            <a:effectLst/>
                            <a:latin typeface="Cambria Math" panose="02040503050406030204" pitchFamily="18" charset="0"/>
                            <a:cs typeface="Times New Roman" panose="02020603050405020304" pitchFamily="18" charset="0"/>
                          </a:rPr>
                          <m:t>𝑉</m:t>
                        </m:r>
                      </m:e>
                      <m:sub>
                        <m:r>
                          <a:rPr lang="en-US" altLang="zh-TW" sz="2000" i="1" kern="0">
                            <a:solidFill>
                              <a:srgbClr val="FF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a:t>
                </a:r>
                <a:endParaRPr lang="en-US" altLang="zh-TW" sz="2000" kern="0" dirty="0">
                  <a:solidFill>
                    <a:srgbClr val="000000"/>
                  </a:solidFill>
                  <a:effectLst/>
                  <a:latin typeface="+mn-ea"/>
                  <a:cs typeface="標楷體" panose="03000509000000000000" pitchFamily="65" charset="-120"/>
                </a:endParaRPr>
              </a:p>
              <a:p>
                <a:r>
                  <a:rPr lang="zh-TW" altLang="zh-TW" sz="2000" kern="0" dirty="0">
                    <a:solidFill>
                      <a:srgbClr val="000000"/>
                    </a:solidFill>
                    <a:effectLst/>
                    <a:latin typeface="+mn-ea"/>
                    <a:cs typeface="標楷體" panose="03000509000000000000" pitchFamily="65" charset="-120"/>
                  </a:rPr>
                  <a:t>若賣權履約且資金注入公司後，新公司資產價值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oMath>
                </a14:m>
                <a:r>
                  <a:rPr lang="zh-TW" altLang="zh-TW" sz="2000" kern="0" dirty="0">
                    <a:solidFill>
                      <a:srgbClr val="000000"/>
                    </a:solidFill>
                    <a:effectLst/>
                    <a:latin typeface="+mn-ea"/>
                    <a:cs typeface="標楷體" panose="03000509000000000000" pitchFamily="65" charset="-120"/>
                  </a:rPr>
                  <a:t>仍小於公司債權價值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𝑇</m:t>
                        </m:r>
                      </m:sub>
                    </m:sSub>
                  </m:oMath>
                </a14:m>
                <a:r>
                  <a:rPr lang="zh-TW" altLang="zh-TW" sz="2000" kern="0" dirty="0">
                    <a:solidFill>
                      <a:srgbClr val="000000"/>
                    </a:solidFill>
                    <a:effectLst/>
                    <a:latin typeface="+mn-ea"/>
                    <a:cs typeface="標楷體" panose="03000509000000000000" pitchFamily="65" charset="-120"/>
                  </a:rPr>
                  <a:t>，債權人的</a:t>
                </a:r>
                <a:r>
                  <a:rPr lang="zh-TW" altLang="zh-TW" sz="2000" kern="0" dirty="0">
                    <a:solidFill>
                      <a:srgbClr val="FF0000"/>
                    </a:solidFill>
                    <a:effectLst/>
                    <a:latin typeface="+mn-ea"/>
                    <a:cs typeface="標楷體" panose="03000509000000000000" pitchFamily="65" charset="-120"/>
                  </a:rPr>
                  <a:t>債權價值上升至</a:t>
                </a:r>
                <a14:m>
                  <m:oMath xmlns:m="http://schemas.openxmlformats.org/officeDocument/2006/math">
                    <m:r>
                      <a:rPr lang="en-US" altLang="zh-TW" sz="2000" i="1" kern="0">
                        <a:solidFill>
                          <a:srgbClr val="FF0000"/>
                        </a:solidFill>
                        <a:effectLst/>
                        <a:latin typeface="Cambria Math" panose="02040503050406030204" pitchFamily="18" charset="0"/>
                        <a:cs typeface="Times New Roman" panose="02020603050405020304" pitchFamily="18" charset="0"/>
                      </a:rPr>
                      <m:t>(1−</m:t>
                    </m:r>
                    <m:r>
                      <m:rPr>
                        <m:sty m:val="p"/>
                      </m:rPr>
                      <a:rPr lang="en-US" altLang="zh-TW" sz="2000" kern="0">
                        <a:solidFill>
                          <a:srgbClr val="FF0000"/>
                        </a:solidFill>
                        <a:effectLst/>
                        <a:latin typeface="Cambria Math" panose="02040503050406030204" pitchFamily="18" charset="0"/>
                        <a:cs typeface="Times New Roman" panose="02020603050405020304" pitchFamily="18" charset="0"/>
                      </a:rPr>
                      <m:t>γ</m:t>
                    </m:r>
                    <m:r>
                      <a:rPr lang="en-US" altLang="zh-TW" sz="2000" i="1" kern="0">
                        <a:solidFill>
                          <a:srgbClr val="FF0000"/>
                        </a:solidFill>
                        <a:effectLst/>
                        <a:latin typeface="Cambria Math" panose="02040503050406030204" pitchFamily="18" charset="0"/>
                        <a:cs typeface="Times New Roman" panose="02020603050405020304" pitchFamily="18" charset="0"/>
                      </a:rPr>
                      <m:t>)(</m:t>
                    </m:r>
                    <m:sSub>
                      <m:sSubPr>
                        <m:ctrlPr>
                          <a:rPr lang="zh-TW" altLang="zh-TW" sz="2000" i="1">
                            <a:solidFill>
                              <a:srgbClr val="FF0000"/>
                            </a:solidFill>
                            <a:effectLst/>
                            <a:latin typeface="Cambria Math" panose="02040503050406030204" pitchFamily="18" charset="0"/>
                          </a:rPr>
                        </m:ctrlPr>
                      </m:sSubPr>
                      <m:e>
                        <m:r>
                          <a:rPr lang="en-US" altLang="zh-TW" sz="2000" i="1" kern="0">
                            <a:solidFill>
                              <a:srgbClr val="FF0000"/>
                            </a:solidFill>
                            <a:effectLst/>
                            <a:latin typeface="Cambria Math" panose="02040503050406030204" pitchFamily="18" charset="0"/>
                            <a:cs typeface="Times New Roman" panose="02020603050405020304" pitchFamily="18" charset="0"/>
                          </a:rPr>
                          <m:t>𝑉</m:t>
                        </m:r>
                      </m:e>
                      <m:sub>
                        <m:r>
                          <a:rPr lang="en-US" altLang="zh-TW" sz="2000" i="1" kern="0">
                            <a:solidFill>
                              <a:srgbClr val="FF0000"/>
                            </a:solidFill>
                            <a:effectLst/>
                            <a:latin typeface="Cambria Math" panose="02040503050406030204" pitchFamily="18" charset="0"/>
                            <a:cs typeface="Times New Roman" panose="02020603050405020304" pitchFamily="18" charset="0"/>
                          </a:rPr>
                          <m:t>𝑇</m:t>
                        </m:r>
                      </m:sub>
                    </m:sSub>
                    <m:r>
                      <a:rPr lang="en-US" altLang="zh-TW" sz="2000" i="1" kern="0">
                        <a:solidFill>
                          <a:srgbClr val="FF0000"/>
                        </a:solidFill>
                        <a:effectLst/>
                        <a:latin typeface="Cambria Math" panose="02040503050406030204" pitchFamily="18" charset="0"/>
                        <a:cs typeface="Times New Roman" panose="02020603050405020304" pitchFamily="18" charset="0"/>
                      </a:rPr>
                      <m:t>+</m:t>
                    </m:r>
                    <m:r>
                      <a:rPr lang="en-US" altLang="zh-TW" sz="2000" i="1" kern="0">
                        <a:solidFill>
                          <a:srgbClr val="FF0000"/>
                        </a:solidFill>
                        <a:effectLst/>
                        <a:latin typeface="Cambria Math" panose="02040503050406030204" pitchFamily="18" charset="0"/>
                        <a:cs typeface="Times New Roman" panose="02020603050405020304" pitchFamily="18" charset="0"/>
                      </a:rPr>
                      <m:t>𝐾</m:t>
                    </m:r>
                    <m:r>
                      <a:rPr lang="en-US" altLang="zh-TW" sz="2000" i="1" kern="0">
                        <a:solidFill>
                          <a:srgbClr val="FF0000"/>
                        </a:solidFill>
                        <a:effectLst/>
                        <a:latin typeface="Cambria Math" panose="02040503050406030204" pitchFamily="18" charset="0"/>
                        <a:cs typeface="Times New Roman" panose="02020603050405020304" pitchFamily="18" charset="0"/>
                      </a:rPr>
                      <m:t>∗</m:t>
                    </m:r>
                    <m:r>
                      <a:rPr lang="en-US" altLang="zh-TW" sz="2000" i="1" kern="0">
                        <a:solidFill>
                          <a:srgbClr val="FF0000"/>
                        </a:solidFill>
                        <a:effectLst/>
                        <a:latin typeface="Cambria Math" panose="02040503050406030204" pitchFamily="18" charset="0"/>
                        <a:cs typeface="Times New Roman" panose="02020603050405020304" pitchFamily="18" charset="0"/>
                      </a:rPr>
                      <m:t>𝑛𝑒𝑤</m:t>
                    </m:r>
                    <m:r>
                      <a:rPr lang="en-US" altLang="zh-TW" sz="2000" i="1" kern="0">
                        <a:solidFill>
                          <a:srgbClr val="FF0000"/>
                        </a:solidFill>
                        <a:effectLst/>
                        <a:latin typeface="Cambria Math" panose="02040503050406030204" pitchFamily="18" charset="0"/>
                        <a:cs typeface="Times New Roman" panose="02020603050405020304" pitchFamily="18" charset="0"/>
                      </a:rPr>
                      <m:t> </m:t>
                    </m:r>
                    <m:r>
                      <a:rPr lang="en-US" altLang="zh-TW" sz="2000" i="1" kern="0">
                        <a:solidFill>
                          <a:srgbClr val="FF0000"/>
                        </a:solidFill>
                        <a:effectLst/>
                        <a:latin typeface="Cambria Math" panose="02040503050406030204" pitchFamily="18" charset="0"/>
                        <a:cs typeface="Times New Roman" panose="02020603050405020304" pitchFamily="18" charset="0"/>
                      </a:rPr>
                      <m:t>𝑠h𝑎𝑟𝑒𝑠</m:t>
                    </m:r>
                    <m:r>
                      <a:rPr lang="en-US" altLang="zh-TW" sz="2000" i="1" kern="0">
                        <a:solidFill>
                          <a:srgbClr val="FF0000"/>
                        </a:solidFill>
                        <a:effectLst/>
                        <a:latin typeface="Cambria Math" panose="02040503050406030204" pitchFamily="18" charset="0"/>
                        <a:cs typeface="Times New Roman" panose="02020603050405020304" pitchFamily="18" charset="0"/>
                      </a:rPr>
                      <m:t>)</m:t>
                    </m:r>
                  </m:oMath>
                </a14:m>
                <a:r>
                  <a:rPr lang="zh-TW" altLang="zh-TW" sz="2000" kern="0" dirty="0">
                    <a:solidFill>
                      <a:srgbClr val="000000"/>
                    </a:solidFill>
                    <a:latin typeface="+mn-ea"/>
                    <a:cs typeface="標楷體" panose="03000509000000000000" pitchFamily="65" charset="-120"/>
                  </a:rPr>
                  <a:t> 。</a:t>
                </a:r>
                <a:endParaRPr lang="en-US" altLang="zh-TW" sz="2000" kern="0" dirty="0">
                  <a:solidFill>
                    <a:srgbClr val="000000"/>
                  </a:solidFill>
                  <a:latin typeface="+mn-ea"/>
                  <a:cs typeface="標楷體" panose="03000509000000000000" pitchFamily="65" charset="-120"/>
                </a:endParaRPr>
              </a:p>
              <a:p>
                <a:endParaRPr lang="en-US" altLang="zh-TW" sz="2000" dirty="0">
                  <a:latin typeface="+mn-ea"/>
                </a:endParaRPr>
              </a:p>
              <a:p>
                <a:r>
                  <a:rPr lang="zh-TW" altLang="zh-TW" sz="2000" dirty="0">
                    <a:latin typeface="+mn-ea"/>
                  </a:rPr>
                  <a:t>賣權價值為</a:t>
                </a:r>
                <a14:m>
                  <m:oMath xmlns:m="http://schemas.openxmlformats.org/officeDocument/2006/math">
                    <m:d>
                      <m:dPr>
                        <m:ctrlPr>
                          <a:rPr lang="zh-TW" altLang="zh-TW" sz="2000" i="1">
                            <a:latin typeface="Cambria Math" panose="02040503050406030204" pitchFamily="18" charset="0"/>
                          </a:rPr>
                        </m:ctrlPr>
                      </m:dPr>
                      <m:e>
                        <m:r>
                          <a:rPr lang="en-US" altLang="zh-TW" sz="2000" i="1">
                            <a:latin typeface="Cambria Math" panose="02040503050406030204" pitchFamily="18" charset="0"/>
                          </a:rPr>
                          <m:t>1−</m:t>
                        </m:r>
                        <m:r>
                          <m:rPr>
                            <m:sty m:val="p"/>
                          </m:rPr>
                          <a:rPr lang="en-US" altLang="zh-TW" sz="2000">
                            <a:latin typeface="Cambria Math" panose="02040503050406030204" pitchFamily="18" charset="0"/>
                          </a:rPr>
                          <m:t>γ</m:t>
                        </m:r>
                      </m:e>
                    </m:d>
                    <m:d>
                      <m:dPr>
                        <m:ctrlPr>
                          <a:rPr lang="zh-TW" altLang="zh-TW" sz="2000" i="1">
                            <a:latin typeface="Cambria Math" panose="02040503050406030204" pitchFamily="18" charset="0"/>
                          </a:rPr>
                        </m:ctrlPr>
                      </m:dPr>
                      <m:e>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𝑇</m:t>
                            </m:r>
                          </m:sub>
                        </m:sSub>
                        <m:r>
                          <a:rPr lang="en-US" altLang="zh-TW" sz="2000" i="1">
                            <a:latin typeface="Cambria Math" panose="02040503050406030204" pitchFamily="18" charset="0"/>
                          </a:rPr>
                          <m:t>+</m:t>
                        </m:r>
                        <m:r>
                          <a:rPr lang="en-US" altLang="zh-TW" sz="2000" i="1">
                            <a:latin typeface="Cambria Math" panose="02040503050406030204" pitchFamily="18" charset="0"/>
                          </a:rPr>
                          <m:t>𝐾</m:t>
                        </m:r>
                        <m:r>
                          <a:rPr lang="en-US" altLang="zh-TW" sz="2000" i="1">
                            <a:latin typeface="Cambria Math" panose="02040503050406030204" pitchFamily="18" charset="0"/>
                          </a:rPr>
                          <m:t>∗</m:t>
                        </m:r>
                        <m:r>
                          <a:rPr lang="en-US" altLang="zh-TW" sz="2000" i="1">
                            <a:latin typeface="Cambria Math" panose="02040503050406030204" pitchFamily="18" charset="0"/>
                          </a:rPr>
                          <m:t>𝑛𝑒𝑤</m:t>
                        </m:r>
                        <m:r>
                          <a:rPr lang="en-US" altLang="zh-TW" sz="2000" i="1">
                            <a:latin typeface="Cambria Math" panose="02040503050406030204" pitchFamily="18" charset="0"/>
                          </a:rPr>
                          <m:t> </m:t>
                        </m:r>
                        <m:r>
                          <a:rPr lang="en-US" altLang="zh-TW" sz="2000" i="1">
                            <a:latin typeface="Cambria Math" panose="02040503050406030204" pitchFamily="18" charset="0"/>
                          </a:rPr>
                          <m:t>𝑠h𝑎𝑟𝑒𝑠</m:t>
                        </m:r>
                      </m:e>
                    </m:d>
                    <m:r>
                      <a:rPr lang="en-US" altLang="zh-TW" sz="2000" i="1">
                        <a:latin typeface="Cambria Math" panose="02040503050406030204" pitchFamily="18" charset="0"/>
                      </a:rPr>
                      <m:t>−</m:t>
                    </m:r>
                    <m:d>
                      <m:dPr>
                        <m:ctrlPr>
                          <a:rPr lang="zh-TW" altLang="zh-TW" sz="2000" i="1">
                            <a:latin typeface="Cambria Math" panose="02040503050406030204" pitchFamily="18" charset="0"/>
                          </a:rPr>
                        </m:ctrlPr>
                      </m:dPr>
                      <m:e>
                        <m:r>
                          <a:rPr lang="en-US" altLang="zh-TW" sz="2000" i="1">
                            <a:latin typeface="Cambria Math" panose="02040503050406030204" pitchFamily="18" charset="0"/>
                          </a:rPr>
                          <m:t>1−</m:t>
                        </m:r>
                        <m:r>
                          <m:rPr>
                            <m:sty m:val="p"/>
                          </m:rPr>
                          <a:rPr lang="en-US" altLang="zh-TW" sz="2000">
                            <a:latin typeface="Cambria Math" panose="02040503050406030204" pitchFamily="18" charset="0"/>
                          </a:rPr>
                          <m:t>γ</m:t>
                        </m:r>
                      </m:e>
                    </m:d>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𝑉</m:t>
                        </m:r>
                      </m:e>
                      <m:sub>
                        <m:r>
                          <a:rPr lang="en-US" altLang="zh-TW" sz="2000" i="1">
                            <a:latin typeface="Cambria Math" panose="02040503050406030204" pitchFamily="18" charset="0"/>
                          </a:rPr>
                          <m:t>𝑇</m:t>
                        </m:r>
                      </m:sub>
                    </m:sSub>
                    <m:r>
                      <a:rPr lang="en-US" altLang="zh-TW" sz="2000" i="1">
                        <a:latin typeface="Cambria Math" panose="02040503050406030204" pitchFamily="18" charset="0"/>
                      </a:rPr>
                      <m:t>=</m:t>
                    </m:r>
                    <m:d>
                      <m:dPr>
                        <m:ctrlPr>
                          <a:rPr lang="zh-TW" altLang="zh-TW" sz="2000" i="1">
                            <a:latin typeface="Cambria Math" panose="02040503050406030204" pitchFamily="18" charset="0"/>
                          </a:rPr>
                        </m:ctrlPr>
                      </m:dPr>
                      <m:e>
                        <m:r>
                          <a:rPr lang="en-US" altLang="zh-TW" sz="2000" i="1">
                            <a:latin typeface="Cambria Math" panose="02040503050406030204" pitchFamily="18" charset="0"/>
                          </a:rPr>
                          <m:t>1−</m:t>
                        </m:r>
                        <m:r>
                          <m:rPr>
                            <m:sty m:val="p"/>
                          </m:rPr>
                          <a:rPr lang="en-US" altLang="zh-TW" sz="2000">
                            <a:latin typeface="Cambria Math" panose="02040503050406030204" pitchFamily="18" charset="0"/>
                          </a:rPr>
                          <m:t>γ</m:t>
                        </m:r>
                      </m:e>
                    </m:d>
                    <m:r>
                      <a:rPr lang="en-US" altLang="zh-TW" sz="2000" i="1">
                        <a:latin typeface="Cambria Math" panose="02040503050406030204" pitchFamily="18" charset="0"/>
                      </a:rPr>
                      <m:t>(</m:t>
                    </m:r>
                    <m:r>
                      <a:rPr lang="en-US" altLang="zh-TW" sz="2000" i="1">
                        <a:latin typeface="Cambria Math" panose="02040503050406030204" pitchFamily="18" charset="0"/>
                      </a:rPr>
                      <m:t>𝐾</m:t>
                    </m:r>
                    <m:r>
                      <a:rPr lang="en-US" altLang="zh-TW" sz="2000" i="1">
                        <a:latin typeface="Cambria Math" panose="02040503050406030204" pitchFamily="18" charset="0"/>
                      </a:rPr>
                      <m:t>∗</m:t>
                    </m:r>
                    <m:r>
                      <a:rPr lang="en-US" altLang="zh-TW" sz="2000" i="1">
                        <a:latin typeface="Cambria Math" panose="02040503050406030204" pitchFamily="18" charset="0"/>
                      </a:rPr>
                      <m:t>𝑛𝑒𝑤</m:t>
                    </m:r>
                    <m:r>
                      <a:rPr lang="en-US" altLang="zh-TW" sz="2000" i="1">
                        <a:latin typeface="Cambria Math" panose="02040503050406030204" pitchFamily="18" charset="0"/>
                      </a:rPr>
                      <m:t> </m:t>
                    </m:r>
                    <m:r>
                      <a:rPr lang="en-US" altLang="zh-TW" sz="2000" i="1">
                        <a:latin typeface="Cambria Math" panose="02040503050406030204" pitchFamily="18" charset="0"/>
                      </a:rPr>
                      <m:t>𝑠h𝑎𝑟𝑒𝑠</m:t>
                    </m:r>
                    <m:r>
                      <a:rPr lang="en-US" altLang="zh-TW" sz="2000" i="1">
                        <a:latin typeface="Cambria Math" panose="02040503050406030204" pitchFamily="18" charset="0"/>
                      </a:rPr>
                      <m:t>)</m:t>
                    </m:r>
                  </m:oMath>
                </a14:m>
                <a:endParaRPr lang="en-US" altLang="zh-TW" sz="2000" kern="0" dirty="0">
                  <a:solidFill>
                    <a:srgbClr val="000000"/>
                  </a:solidFill>
                  <a:latin typeface="+mn-ea"/>
                  <a:cs typeface="標楷體" panose="03000509000000000000" pitchFamily="65" charset="-120"/>
                </a:endParaRPr>
              </a:p>
              <a:p>
                <a:endParaRPr lang="en-US" altLang="zh-TW" sz="2000" kern="0" dirty="0">
                  <a:solidFill>
                    <a:srgbClr val="000000"/>
                  </a:solidFill>
                  <a:latin typeface="+mn-ea"/>
                  <a:cs typeface="標楷體" panose="03000509000000000000" pitchFamily="65" charset="-120"/>
                </a:endParaRPr>
              </a:p>
              <a:p>
                <a:r>
                  <a:rPr lang="zh-TW" altLang="zh-TW" sz="2000" dirty="0">
                    <a:solidFill>
                      <a:srgbClr val="000000"/>
                    </a:solidFill>
                    <a:effectLst/>
                    <a:latin typeface="+mn-ea"/>
                    <a:cs typeface="標楷體" panose="03000509000000000000" pitchFamily="65" charset="-120"/>
                  </a:rPr>
                  <a:t>若賣權履約且資金注入公司後，新公司資產價值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𝑉</m:t>
                        </m:r>
                      </m:e>
                      <m:sub>
                        <m:r>
                          <a:rPr lang="en-US" altLang="zh-TW" sz="2000" i="1">
                            <a:solidFill>
                              <a:srgbClr val="000000"/>
                            </a:solidFill>
                            <a:effectLst/>
                            <a:latin typeface="Cambria Math" panose="02040503050406030204" pitchFamily="18" charset="0"/>
                          </a:rPr>
                          <m:t>𝑇</m:t>
                        </m:r>
                      </m:sub>
                    </m:sSub>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𝐾</m:t>
                    </m:r>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𝑛𝑒𝑤</m:t>
                    </m:r>
                    <m:r>
                      <a:rPr lang="en-US" altLang="zh-TW" sz="2000" i="1">
                        <a:solidFill>
                          <a:srgbClr val="000000"/>
                        </a:solidFill>
                        <a:effectLst/>
                        <a:latin typeface="Cambria Math" panose="02040503050406030204" pitchFamily="18" charset="0"/>
                      </a:rPr>
                      <m:t> </m:t>
                    </m:r>
                    <m:r>
                      <a:rPr lang="en-US" altLang="zh-TW" sz="2000" i="1">
                        <a:solidFill>
                          <a:srgbClr val="000000"/>
                        </a:solidFill>
                        <a:effectLst/>
                        <a:latin typeface="Cambria Math" panose="02040503050406030204" pitchFamily="18" charset="0"/>
                      </a:rPr>
                      <m:t>𝑠h𝑎𝑟𝑒𝑠</m:t>
                    </m:r>
                  </m:oMath>
                </a14:m>
                <a:r>
                  <a:rPr lang="zh-TW" altLang="zh-TW" sz="2000" dirty="0">
                    <a:solidFill>
                      <a:srgbClr val="FF0000"/>
                    </a:solidFill>
                    <a:effectLst/>
                    <a:latin typeface="+mn-ea"/>
                    <a:cs typeface="標楷體" panose="03000509000000000000" pitchFamily="65" charset="-120"/>
                  </a:rPr>
                  <a:t>大於</a:t>
                </a:r>
                <a:r>
                  <a:rPr lang="zh-TW" altLang="zh-TW" sz="2000" dirty="0">
                    <a:solidFill>
                      <a:srgbClr val="000000"/>
                    </a:solidFill>
                    <a:effectLst/>
                    <a:latin typeface="+mn-ea"/>
                    <a:cs typeface="標楷體" panose="03000509000000000000" pitchFamily="65" charset="-120"/>
                  </a:rPr>
                  <a:t>公司債權價值</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𝐷</m:t>
                        </m:r>
                      </m:e>
                      <m:sub>
                        <m:r>
                          <a:rPr lang="en-US" altLang="zh-TW" sz="2000" i="1">
                            <a:solidFill>
                              <a:srgbClr val="000000"/>
                            </a:solidFill>
                            <a:effectLst/>
                            <a:latin typeface="Cambria Math" panose="02040503050406030204" pitchFamily="18" charset="0"/>
                          </a:rPr>
                          <m:t>𝑇</m:t>
                        </m:r>
                      </m:sub>
                    </m:sSub>
                  </m:oMath>
                </a14:m>
                <a:r>
                  <a:rPr lang="zh-TW" altLang="zh-TW" sz="2000" dirty="0">
                    <a:solidFill>
                      <a:srgbClr val="000000"/>
                    </a:solidFill>
                    <a:effectLst/>
                    <a:latin typeface="+mn-ea"/>
                    <a:cs typeface="標楷體" panose="03000509000000000000" pitchFamily="65" charset="-120"/>
                  </a:rPr>
                  <a:t>，此時債權價值回升至</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𝐷</m:t>
                        </m:r>
                      </m:e>
                      <m:sub>
                        <m:r>
                          <a:rPr lang="en-US" altLang="zh-TW" sz="2000" i="1">
                            <a:solidFill>
                              <a:srgbClr val="000000"/>
                            </a:solidFill>
                            <a:effectLst/>
                            <a:latin typeface="Cambria Math" panose="02040503050406030204" pitchFamily="18" charset="0"/>
                          </a:rPr>
                          <m:t>𝑇</m:t>
                        </m:r>
                      </m:sub>
                    </m:sSub>
                  </m:oMath>
                </a14:m>
                <a:r>
                  <a:rPr lang="zh-TW" altLang="zh-TW" sz="2000" dirty="0">
                    <a:solidFill>
                      <a:srgbClr val="000000"/>
                    </a:solidFill>
                    <a:effectLst/>
                    <a:latin typeface="+mn-ea"/>
                    <a:cs typeface="標楷體" panose="03000509000000000000" pitchFamily="65" charset="-120"/>
                  </a:rPr>
                  <a:t>，因此賣權價值為</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𝐷</m:t>
                        </m:r>
                      </m:e>
                      <m:sub>
                        <m:r>
                          <a:rPr lang="en-US" altLang="zh-TW" sz="2000" i="1">
                            <a:solidFill>
                              <a:srgbClr val="000000"/>
                            </a:solidFill>
                            <a:effectLst/>
                            <a:latin typeface="Cambria Math" panose="02040503050406030204" pitchFamily="18" charset="0"/>
                          </a:rPr>
                          <m:t>𝑇</m:t>
                        </m:r>
                      </m:sub>
                    </m:sSub>
                    <m:r>
                      <a:rPr lang="en-US" altLang="zh-TW" sz="2000" i="1">
                        <a:solidFill>
                          <a:srgbClr val="000000"/>
                        </a:solidFill>
                        <a:effectLst/>
                        <a:latin typeface="Cambria Math" panose="02040503050406030204" pitchFamily="18" charset="0"/>
                        <a:cs typeface="標楷體" panose="03000509000000000000" pitchFamily="65" charset="-120"/>
                      </a:rPr>
                      <m:t>−</m:t>
                    </m:r>
                    <m:d>
                      <m:dPr>
                        <m:ctrlPr>
                          <a:rPr lang="zh-TW" altLang="zh-TW" sz="2000" i="1">
                            <a:solidFill>
                              <a:srgbClr val="000000"/>
                            </a:solidFill>
                            <a:effectLst/>
                            <a:latin typeface="Cambria Math" panose="02040503050406030204" pitchFamily="18" charset="0"/>
                          </a:rPr>
                        </m:ctrlPr>
                      </m:dPr>
                      <m:e>
                        <m:r>
                          <a:rPr lang="en-US" altLang="zh-TW" sz="2000" i="1">
                            <a:solidFill>
                              <a:srgbClr val="000000"/>
                            </a:solidFill>
                            <a:effectLst/>
                            <a:latin typeface="Cambria Math" panose="02040503050406030204" pitchFamily="18" charset="0"/>
                          </a:rPr>
                          <m:t>1−</m:t>
                        </m:r>
                        <m:r>
                          <m:rPr>
                            <m:sty m:val="p"/>
                          </m:rPr>
                          <a:rPr lang="en-US" altLang="zh-TW" sz="2000">
                            <a:solidFill>
                              <a:srgbClr val="000000"/>
                            </a:solidFill>
                            <a:effectLst/>
                            <a:latin typeface="Cambria Math" panose="02040503050406030204" pitchFamily="18" charset="0"/>
                          </a:rPr>
                          <m:t>γ</m:t>
                        </m:r>
                      </m:e>
                    </m:d>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𝑉</m:t>
                        </m:r>
                      </m:e>
                      <m:sub>
                        <m:r>
                          <a:rPr lang="en-US" altLang="zh-TW" sz="2000" i="1">
                            <a:solidFill>
                              <a:srgbClr val="000000"/>
                            </a:solidFill>
                            <a:effectLst/>
                            <a:latin typeface="Cambria Math" panose="02040503050406030204" pitchFamily="18" charset="0"/>
                          </a:rPr>
                          <m:t>𝑇</m:t>
                        </m:r>
                      </m:sub>
                    </m:sSub>
                  </m:oMath>
                </a14:m>
                <a:r>
                  <a:rPr lang="zh-TW" altLang="zh-TW" sz="2000" dirty="0">
                    <a:solidFill>
                      <a:srgbClr val="000000"/>
                    </a:solidFill>
                    <a:effectLst/>
                    <a:latin typeface="+mn-ea"/>
                    <a:cs typeface="標楷體" panose="03000509000000000000" pitchFamily="65" charset="-120"/>
                  </a:rPr>
                  <a:t>。</a:t>
                </a:r>
                <a:endParaRPr lang="zh-TW" altLang="zh-TW" sz="2000" dirty="0">
                  <a:effectLst/>
                  <a:latin typeface="+mn-ea"/>
                </a:endParaRPr>
              </a:p>
              <a:p>
                <a:endParaRPr lang="en-US" altLang="zh-TW" sz="2000" kern="0" dirty="0">
                  <a:solidFill>
                    <a:srgbClr val="000000"/>
                  </a:solidFill>
                  <a:latin typeface="+mn-ea"/>
                  <a:cs typeface="標楷體" panose="03000509000000000000" pitchFamily="65" charset="-120"/>
                </a:endParaRPr>
              </a:p>
              <a:p>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7A17316A-2D72-F334-3EED-CA0B7D4BF63B}"/>
                  </a:ext>
                </a:extLst>
              </p:cNvPr>
              <p:cNvSpPr>
                <a:spLocks noGrp="1" noRot="1" noChangeAspect="1" noMove="1" noResize="1" noEditPoints="1" noAdjustHandles="1" noChangeArrowheads="1" noChangeShapeType="1" noTextEdit="1"/>
              </p:cNvSpPr>
              <p:nvPr>
                <p:ph idx="1"/>
              </p:nvPr>
            </p:nvSpPr>
            <p:spPr>
              <a:xfrm>
                <a:off x="838200" y="1030941"/>
                <a:ext cx="10515600" cy="5146022"/>
              </a:xfrm>
              <a:blipFill>
                <a:blip r:embed="rId2"/>
                <a:stretch>
                  <a:fillRect l="-522" t="-118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51475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5B4827-4264-D110-988A-549EB1551B29}"/>
              </a:ext>
            </a:extLst>
          </p:cNvPr>
          <p:cNvSpPr>
            <a:spLocks noGrp="1"/>
          </p:cNvSpPr>
          <p:nvPr>
            <p:ph type="title"/>
          </p:nvPr>
        </p:nvSpPr>
        <p:spPr>
          <a:xfrm>
            <a:off x="838200" y="365125"/>
            <a:ext cx="10515600" cy="477557"/>
          </a:xfrm>
        </p:spPr>
        <p:txBody>
          <a:bodyPr>
            <a:normAutofit/>
          </a:bodyPr>
          <a:lstStyle/>
          <a:p>
            <a:r>
              <a:rPr lang="en-US" altLang="zh-TW" sz="2400" dirty="0">
                <a:latin typeface="+mn-ea"/>
                <a:ea typeface="+mn-ea"/>
              </a:rPr>
              <a:t>4.2</a:t>
            </a:r>
            <a:r>
              <a:rPr lang="zh-TW" altLang="en-US" sz="2400" dirty="0">
                <a:latin typeface="+mn-ea"/>
                <a:ea typeface="+mn-ea"/>
              </a:rPr>
              <a:t>數值結果</a:t>
            </a:r>
          </a:p>
        </p:txBody>
      </p:sp>
      <p:sp>
        <p:nvSpPr>
          <p:cNvPr id="3" name="內容版面配置區 2">
            <a:extLst>
              <a:ext uri="{FF2B5EF4-FFF2-40B4-BE49-F238E27FC236}">
                <a16:creationId xmlns:a16="http://schemas.microsoft.com/office/drawing/2014/main" id="{9FFE326A-7560-9809-0DDB-B36A0E64E4E4}"/>
              </a:ext>
            </a:extLst>
          </p:cNvPr>
          <p:cNvSpPr>
            <a:spLocks noGrp="1"/>
          </p:cNvSpPr>
          <p:nvPr>
            <p:ph idx="1"/>
          </p:nvPr>
        </p:nvSpPr>
        <p:spPr>
          <a:xfrm>
            <a:off x="838200" y="977153"/>
            <a:ext cx="10515600" cy="5199810"/>
          </a:xfrm>
        </p:spPr>
        <p:txBody>
          <a:bodyPr>
            <a:normAutofit/>
          </a:bodyPr>
          <a:lstStyle/>
          <a:p>
            <a:r>
              <a:rPr lang="zh-TW" altLang="zh-TW" sz="2000" kern="0" dirty="0">
                <a:solidFill>
                  <a:srgbClr val="000000"/>
                </a:solidFill>
                <a:effectLst/>
                <a:latin typeface="+mn-ea"/>
                <a:cs typeface="Times New Roman" panose="02020603050405020304" pitchFamily="18" charset="0"/>
              </a:rPr>
              <a:t>以曾經在</a:t>
            </a:r>
            <a:r>
              <a:rPr lang="en-US" altLang="zh-TW" sz="2000" kern="0" dirty="0">
                <a:solidFill>
                  <a:srgbClr val="000000"/>
                </a:solidFill>
                <a:effectLst/>
                <a:latin typeface="+mn-ea"/>
              </a:rPr>
              <a:t>1996</a:t>
            </a:r>
            <a:r>
              <a:rPr lang="zh-TW" altLang="zh-TW" sz="2000" kern="0" dirty="0">
                <a:solidFill>
                  <a:srgbClr val="000000"/>
                </a:solidFill>
                <a:effectLst/>
                <a:latin typeface="+mn-ea"/>
                <a:cs typeface="Times New Roman" panose="02020603050405020304" pitchFamily="18" charset="0"/>
              </a:rPr>
              <a:t>年購買巨災權益賣權的美國保險公司</a:t>
            </a:r>
            <a:r>
              <a:rPr lang="en-US" altLang="zh-TW" sz="2000" kern="0" dirty="0">
                <a:solidFill>
                  <a:srgbClr val="000000"/>
                </a:solidFill>
                <a:effectLst/>
                <a:latin typeface="+mn-ea"/>
              </a:rPr>
              <a:t>(RLI Corp)</a:t>
            </a:r>
            <a:r>
              <a:rPr lang="zh-TW" altLang="zh-TW" sz="2000" kern="0" dirty="0">
                <a:solidFill>
                  <a:srgbClr val="000000"/>
                </a:solidFill>
                <a:effectLst/>
                <a:latin typeface="+mn-ea"/>
                <a:cs typeface="Times New Roman" panose="02020603050405020304" pitchFamily="18" charset="0"/>
              </a:rPr>
              <a:t>的資料作為本研究的參數值設定。</a:t>
            </a:r>
            <a:endParaRPr lang="en-US" altLang="zh-TW" sz="2000" kern="0" dirty="0">
              <a:solidFill>
                <a:srgbClr val="000000"/>
              </a:solidFill>
              <a:effectLst/>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利用</a:t>
            </a:r>
            <a:r>
              <a:rPr lang="en-US" altLang="zh-TW" sz="2000" kern="0" dirty="0">
                <a:solidFill>
                  <a:srgbClr val="000000"/>
                </a:solidFill>
                <a:effectLst/>
                <a:latin typeface="+mn-ea"/>
              </a:rPr>
              <a:t>Zeta Distribution</a:t>
            </a:r>
            <a:r>
              <a:rPr lang="zh-TW" altLang="zh-TW" sz="2000" kern="0" dirty="0">
                <a:solidFill>
                  <a:srgbClr val="000000"/>
                </a:solidFill>
                <a:effectLst/>
                <a:latin typeface="+mn-ea"/>
                <a:cs typeface="Times New Roman" panose="02020603050405020304" pitchFamily="18" charset="0"/>
              </a:rPr>
              <a:t>來配適</a:t>
            </a:r>
            <a:r>
              <a:rPr lang="en-US" altLang="zh-TW" sz="2000" kern="0" dirty="0">
                <a:solidFill>
                  <a:srgbClr val="000000"/>
                </a:solidFill>
                <a:effectLst/>
                <a:latin typeface="+mn-ea"/>
              </a:rPr>
              <a:t>1950~2001</a:t>
            </a:r>
            <a:r>
              <a:rPr lang="zh-TW" altLang="zh-TW" sz="2000" kern="0" dirty="0">
                <a:solidFill>
                  <a:srgbClr val="000000"/>
                </a:solidFill>
                <a:effectLst/>
                <a:latin typeface="+mn-ea"/>
                <a:cs typeface="Times New Roman" panose="02020603050405020304" pitchFamily="18" charset="0"/>
              </a:rPr>
              <a:t>年的美國巨災損失資料</a:t>
            </a:r>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單位為百億</a:t>
            </a:r>
            <a:r>
              <a:rPr lang="en-US" altLang="zh-TW" sz="2000" kern="0" dirty="0">
                <a:solidFill>
                  <a:srgbClr val="000000"/>
                </a:solidFill>
                <a:effectLst/>
                <a:latin typeface="+mn-ea"/>
              </a:rPr>
              <a:t>)</a:t>
            </a:r>
            <a:endParaRPr lang="en-US" altLang="zh-TW" sz="2000" kern="0" dirty="0">
              <a:solidFill>
                <a:srgbClr val="000000"/>
              </a:solidFill>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在沒有稅盾利益以及破產成本之下</a:t>
            </a:r>
            <a:r>
              <a:rPr lang="zh-TW" altLang="en-US" sz="2000" kern="0" dirty="0">
                <a:solidFill>
                  <a:srgbClr val="000000"/>
                </a:solidFill>
                <a:effectLst/>
                <a:latin typeface="+mn-ea"/>
                <a:cs typeface="Times New Roman" panose="02020603050405020304" pitchFamily="18" charset="0"/>
              </a:rPr>
              <a:t>以三種角度進行探討</a:t>
            </a:r>
            <a:endParaRPr lang="zh-TW" altLang="en-US" sz="2000" dirty="0">
              <a:latin typeface="+mn-ea"/>
            </a:endParaRPr>
          </a:p>
        </p:txBody>
      </p:sp>
      <p:pic>
        <p:nvPicPr>
          <p:cNvPr id="7" name="圖片 6">
            <a:extLst>
              <a:ext uri="{FF2B5EF4-FFF2-40B4-BE49-F238E27FC236}">
                <a16:creationId xmlns:a16="http://schemas.microsoft.com/office/drawing/2014/main" id="{CDD5CF89-37FE-071D-F461-041407593777}"/>
              </a:ext>
            </a:extLst>
          </p:cNvPr>
          <p:cNvPicPr>
            <a:picLocks noChangeAspect="1"/>
          </p:cNvPicPr>
          <p:nvPr/>
        </p:nvPicPr>
        <p:blipFill>
          <a:blip r:embed="rId2"/>
          <a:stretch>
            <a:fillRect/>
          </a:stretch>
        </p:blipFill>
        <p:spPr>
          <a:xfrm>
            <a:off x="272582" y="2710085"/>
            <a:ext cx="6143065" cy="3466878"/>
          </a:xfrm>
          <a:prstGeom prst="rect">
            <a:avLst/>
          </a:prstGeom>
        </p:spPr>
      </p:pic>
      <p:pic>
        <p:nvPicPr>
          <p:cNvPr id="9" name="圖片 8">
            <a:extLst>
              <a:ext uri="{FF2B5EF4-FFF2-40B4-BE49-F238E27FC236}">
                <a16:creationId xmlns:a16="http://schemas.microsoft.com/office/drawing/2014/main" id="{D44A4B25-E3B6-7367-A38E-26458553D7E1}"/>
              </a:ext>
            </a:extLst>
          </p:cNvPr>
          <p:cNvPicPr>
            <a:picLocks noChangeAspect="1"/>
          </p:cNvPicPr>
          <p:nvPr/>
        </p:nvPicPr>
        <p:blipFill>
          <a:blip r:embed="rId3"/>
          <a:stretch>
            <a:fillRect/>
          </a:stretch>
        </p:blipFill>
        <p:spPr>
          <a:xfrm>
            <a:off x="6526307" y="2710085"/>
            <a:ext cx="5536546" cy="3466878"/>
          </a:xfrm>
          <a:prstGeom prst="rect">
            <a:avLst/>
          </a:prstGeom>
        </p:spPr>
      </p:pic>
    </p:spTree>
    <p:extLst>
      <p:ext uri="{BB962C8B-B14F-4D97-AF65-F5344CB8AC3E}">
        <p14:creationId xmlns:p14="http://schemas.microsoft.com/office/powerpoint/2010/main" val="3101939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9A2883C-8C13-B928-09CB-40EEBD398D32}"/>
              </a:ext>
            </a:extLst>
          </p:cNvPr>
          <p:cNvSpPr>
            <a:spLocks noGrp="1"/>
          </p:cNvSpPr>
          <p:nvPr>
            <p:ph idx="1"/>
          </p:nvPr>
        </p:nvSpPr>
        <p:spPr>
          <a:xfrm>
            <a:off x="838200" y="421341"/>
            <a:ext cx="10515600" cy="5755622"/>
          </a:xfrm>
        </p:spPr>
        <p:txBody>
          <a:bodyPr>
            <a:normAutofit/>
          </a:bodyPr>
          <a:lstStyle/>
          <a:p>
            <a:r>
              <a:rPr lang="zh-TW" altLang="zh-TW" sz="2000" kern="0" dirty="0">
                <a:solidFill>
                  <a:srgbClr val="000000"/>
                </a:solidFill>
                <a:effectLst/>
                <a:latin typeface="+mn-ea"/>
                <a:cs typeface="Times New Roman" panose="02020603050405020304" pitchFamily="18" charset="0"/>
              </a:rPr>
              <a:t>的往下跳躍支數代表樹狀結構模擬</a:t>
            </a:r>
            <a:r>
              <a:rPr lang="en-US" altLang="zh-TW" sz="2000" kern="0" dirty="0">
                <a:solidFill>
                  <a:srgbClr val="000000"/>
                </a:solidFill>
                <a:effectLst/>
                <a:latin typeface="+mn-ea"/>
                <a:cs typeface="Times New Roman Uni"/>
              </a:rPr>
              <a:t>Zeta</a:t>
            </a:r>
            <a:r>
              <a:rPr lang="zh-TW" altLang="zh-TW" sz="2000" kern="0" dirty="0">
                <a:solidFill>
                  <a:srgbClr val="000000"/>
                </a:solidFill>
                <a:effectLst/>
                <a:latin typeface="+mn-ea"/>
                <a:cs typeface="Times New Roman" panose="02020603050405020304" pitchFamily="18" charset="0"/>
              </a:rPr>
              <a:t>隨機變數往下跳躍的數目，</a:t>
            </a:r>
            <a:r>
              <a:rPr lang="zh-TW" altLang="zh-TW" sz="2000" kern="0" dirty="0">
                <a:effectLst/>
                <a:latin typeface="+mn-ea"/>
                <a:cs typeface="Times New Roman" panose="02020603050405020304" pitchFamily="18" charset="0"/>
              </a:rPr>
              <a:t>也可解讀成保險公司出險有賠償上限所對應的賣權價格</a:t>
            </a:r>
            <a:r>
              <a:rPr lang="zh-TW" altLang="zh-TW" sz="2000" kern="0" dirty="0">
                <a:solidFill>
                  <a:srgbClr val="000000"/>
                </a:solidFill>
                <a:effectLst/>
                <a:latin typeface="+mn-ea"/>
                <a:cs typeface="Times New Roman" panose="02020603050405020304" pitchFamily="18" charset="0"/>
              </a:rPr>
              <a:t>，因為往下跳躍數目不能無限制增加，所以本研究計算往下跳躍到</a:t>
            </a:r>
            <a:r>
              <a:rPr lang="en-US" altLang="zh-TW" sz="2000" kern="0" dirty="0">
                <a:solidFill>
                  <a:srgbClr val="000000"/>
                </a:solidFill>
                <a:effectLst/>
                <a:latin typeface="+mn-ea"/>
              </a:rPr>
              <a:t>15</a:t>
            </a:r>
            <a:r>
              <a:rPr lang="zh-TW" altLang="zh-TW" sz="2000" kern="0" dirty="0">
                <a:solidFill>
                  <a:srgbClr val="000000"/>
                </a:solidFill>
                <a:effectLst/>
                <a:latin typeface="+mn-ea"/>
                <a:cs typeface="Times New Roman" panose="02020603050405020304" pitchFamily="18" charset="0"/>
              </a:rPr>
              <a:t>支，並分析往下跳躍支數和選擇權價格收斂的關係。第</a:t>
            </a:r>
            <a:r>
              <a:rPr lang="en-US" altLang="zh-TW" sz="2000" kern="0" dirty="0" err="1">
                <a:solidFill>
                  <a:srgbClr val="000000"/>
                </a:solidFill>
                <a:effectLst/>
                <a:latin typeface="+mn-ea"/>
              </a:rPr>
              <a:t>i</a:t>
            </a:r>
            <a:r>
              <a:rPr lang="zh-TW" altLang="zh-TW" sz="2000" kern="0" dirty="0">
                <a:solidFill>
                  <a:srgbClr val="000000"/>
                </a:solidFill>
                <a:effectLst/>
                <a:latin typeface="+mn-ea"/>
                <a:cs typeface="Times New Roman" panose="02020603050405020304" pitchFamily="18" charset="0"/>
              </a:rPr>
              <a:t>支的</a:t>
            </a:r>
            <a:r>
              <a:rPr lang="zh-TW" altLang="zh-TW" sz="2000" kern="0" dirty="0">
                <a:solidFill>
                  <a:srgbClr val="FF0000"/>
                </a:solidFill>
                <a:effectLst/>
                <a:latin typeface="+mn-ea"/>
                <a:cs typeface="Times New Roman" panose="02020603050405020304" pitchFamily="18" charset="0"/>
              </a:rPr>
              <a:t>誤差項的定義為往下跳躍</a:t>
            </a:r>
            <a:r>
              <a:rPr lang="en-US" altLang="zh-TW" sz="2000" kern="0" dirty="0">
                <a:solidFill>
                  <a:srgbClr val="FF0000"/>
                </a:solidFill>
                <a:effectLst/>
                <a:latin typeface="+mn-ea"/>
              </a:rPr>
              <a:t>15</a:t>
            </a:r>
            <a:r>
              <a:rPr lang="zh-TW" altLang="zh-TW" sz="2000" kern="0" dirty="0">
                <a:solidFill>
                  <a:srgbClr val="FF0000"/>
                </a:solidFill>
                <a:effectLst/>
                <a:latin typeface="+mn-ea"/>
                <a:cs typeface="Times New Roman" panose="02020603050405020304" pitchFamily="18" charset="0"/>
              </a:rPr>
              <a:t>支的賣權價格和第</a:t>
            </a:r>
            <a:r>
              <a:rPr lang="en-US" altLang="zh-TW" sz="2000" kern="0" dirty="0" err="1">
                <a:solidFill>
                  <a:srgbClr val="FF0000"/>
                </a:solidFill>
                <a:effectLst/>
                <a:latin typeface="+mn-ea"/>
              </a:rPr>
              <a:t>i</a:t>
            </a:r>
            <a:r>
              <a:rPr lang="zh-TW" altLang="zh-TW" sz="2000" kern="0" dirty="0">
                <a:solidFill>
                  <a:srgbClr val="FF0000"/>
                </a:solidFill>
                <a:effectLst/>
                <a:latin typeface="+mn-ea"/>
                <a:cs typeface="Times New Roman" panose="02020603050405020304" pitchFamily="18" charset="0"/>
              </a:rPr>
              <a:t>支價格的差異</a:t>
            </a:r>
            <a:r>
              <a:rPr lang="zh-TW" altLang="zh-TW" sz="2000" kern="0" dirty="0">
                <a:solidFill>
                  <a:srgbClr val="000000"/>
                </a:solidFill>
                <a:effectLst/>
                <a:latin typeface="+mn-ea"/>
                <a:cs typeface="Times New Roman" panose="02020603050405020304" pitchFamily="18" charset="0"/>
              </a:rPr>
              <a:t>。</a:t>
            </a:r>
            <a:r>
              <a:rPr lang="zh-TW" altLang="zh-TW" sz="2000" kern="0" dirty="0">
                <a:solidFill>
                  <a:srgbClr val="FF0000"/>
                </a:solidFill>
                <a:effectLst/>
                <a:latin typeface="+mn-ea"/>
                <a:cs typeface="Times New Roman" panose="02020603050405020304" pitchFamily="18" charset="0"/>
              </a:rPr>
              <a:t>誤差比例</a:t>
            </a:r>
            <a:r>
              <a:rPr lang="zh-TW" altLang="zh-TW" sz="2000" kern="0" dirty="0">
                <a:solidFill>
                  <a:srgbClr val="000000"/>
                </a:solidFill>
                <a:effectLst/>
                <a:latin typeface="+mn-ea"/>
                <a:cs typeface="Times New Roman" panose="02020603050405020304" pitchFamily="18" charset="0"/>
              </a:rPr>
              <a:t>的定義則是誤差值除上往下跳躍</a:t>
            </a:r>
            <a:r>
              <a:rPr lang="en-US" altLang="zh-TW" sz="2000" kern="0" dirty="0">
                <a:solidFill>
                  <a:srgbClr val="000000"/>
                </a:solidFill>
                <a:effectLst/>
                <a:latin typeface="+mn-ea"/>
              </a:rPr>
              <a:t>15</a:t>
            </a:r>
            <a:r>
              <a:rPr lang="zh-TW" altLang="zh-TW" sz="2000" kern="0" dirty="0">
                <a:solidFill>
                  <a:srgbClr val="000000"/>
                </a:solidFill>
                <a:effectLst/>
                <a:latin typeface="+mn-ea"/>
                <a:cs typeface="Times New Roman" panose="02020603050405020304" pitchFamily="18" charset="0"/>
              </a:rPr>
              <a:t>支價格的比例。</a:t>
            </a:r>
            <a:endParaRPr lang="en-US" altLang="zh-TW" sz="2000" kern="0" dirty="0">
              <a:solidFill>
                <a:srgbClr val="000000"/>
              </a:solidFill>
              <a:effectLst/>
              <a:latin typeface="+mn-ea"/>
              <a:cs typeface="Times New Roman" panose="02020603050405020304" pitchFamily="18" charset="0"/>
            </a:endParaRPr>
          </a:p>
          <a:p>
            <a:endParaRPr lang="zh-TW" altLang="en-US" sz="2000" dirty="0">
              <a:latin typeface="+mn-ea"/>
            </a:endParaRPr>
          </a:p>
        </p:txBody>
      </p:sp>
      <p:graphicFrame>
        <p:nvGraphicFramePr>
          <p:cNvPr id="4" name="圖表 3">
            <a:extLst>
              <a:ext uri="{FF2B5EF4-FFF2-40B4-BE49-F238E27FC236}">
                <a16:creationId xmlns:a16="http://schemas.microsoft.com/office/drawing/2014/main" id="{C901E969-1A41-6F06-A2E0-D610311ACEF9}"/>
              </a:ext>
            </a:extLst>
          </p:cNvPr>
          <p:cNvGraphicFramePr/>
          <p:nvPr>
            <p:extLst>
              <p:ext uri="{D42A27DB-BD31-4B8C-83A1-F6EECF244321}">
                <p14:modId xmlns:p14="http://schemas.microsoft.com/office/powerpoint/2010/main" val="2729989112"/>
              </p:ext>
            </p:extLst>
          </p:nvPr>
        </p:nvGraphicFramePr>
        <p:xfrm>
          <a:off x="1163171" y="1968500"/>
          <a:ext cx="5257800" cy="292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a:extLst>
              <a:ext uri="{FF2B5EF4-FFF2-40B4-BE49-F238E27FC236}">
                <a16:creationId xmlns:a16="http://schemas.microsoft.com/office/drawing/2014/main" id="{F9B883A9-57E1-EBDC-D99F-FB9F87EA21A8}"/>
              </a:ext>
            </a:extLst>
          </p:cNvPr>
          <p:cNvGraphicFramePr/>
          <p:nvPr>
            <p:extLst>
              <p:ext uri="{D42A27DB-BD31-4B8C-83A1-F6EECF244321}">
                <p14:modId xmlns:p14="http://schemas.microsoft.com/office/powerpoint/2010/main" val="3840628510"/>
              </p:ext>
            </p:extLst>
          </p:nvPr>
        </p:nvGraphicFramePr>
        <p:xfrm>
          <a:off x="6420971" y="1990725"/>
          <a:ext cx="5302250"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79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F9945CD-F189-5A16-C508-218ACE427246}"/>
              </a:ext>
            </a:extLst>
          </p:cNvPr>
          <p:cNvSpPr>
            <a:spLocks noGrp="1"/>
          </p:cNvSpPr>
          <p:nvPr>
            <p:ph idx="1"/>
          </p:nvPr>
        </p:nvSpPr>
        <p:spPr>
          <a:xfrm>
            <a:off x="838200" y="259976"/>
            <a:ext cx="10515600" cy="5916987"/>
          </a:xfrm>
        </p:spPr>
        <p:txBody>
          <a:bodyPr>
            <a:normAutofit/>
          </a:bodyPr>
          <a:lstStyle/>
          <a:p>
            <a:r>
              <a:rPr lang="zh-TW" altLang="zh-TW" sz="2000" kern="0" dirty="0">
                <a:solidFill>
                  <a:srgbClr val="000000"/>
                </a:solidFill>
                <a:effectLst/>
                <a:latin typeface="+mn-ea"/>
                <a:cs typeface="Times New Roman" panose="02020603050405020304" pitchFamily="18" charset="0"/>
              </a:rPr>
              <a:t>股東權益角度的跳躍支數與賣權價值的關係</a:t>
            </a:r>
            <a:r>
              <a:rPr lang="en-US" altLang="zh-TW" sz="2000" kern="0" dirty="0">
                <a:solidFill>
                  <a:srgbClr val="000000"/>
                </a:solidFill>
                <a:effectLst/>
                <a:latin typeface="+mn-ea"/>
                <a:cs typeface="Times New Roman" panose="02020603050405020304" pitchFamily="18" charset="0"/>
              </a:rPr>
              <a:t>:</a:t>
            </a:r>
          </a:p>
          <a:p>
            <a:endParaRPr lang="zh-TW" altLang="en-US" sz="2000" dirty="0">
              <a:latin typeface="+mn-ea"/>
            </a:endParaRPr>
          </a:p>
        </p:txBody>
      </p:sp>
      <p:pic>
        <p:nvPicPr>
          <p:cNvPr id="5" name="圖片 4">
            <a:extLst>
              <a:ext uri="{FF2B5EF4-FFF2-40B4-BE49-F238E27FC236}">
                <a16:creationId xmlns:a16="http://schemas.microsoft.com/office/drawing/2014/main" id="{79CF1520-AC16-18D5-CC83-12EC2502E89D}"/>
              </a:ext>
            </a:extLst>
          </p:cNvPr>
          <p:cNvPicPr>
            <a:picLocks noChangeAspect="1"/>
          </p:cNvPicPr>
          <p:nvPr/>
        </p:nvPicPr>
        <p:blipFill>
          <a:blip r:embed="rId2"/>
          <a:stretch>
            <a:fillRect/>
          </a:stretch>
        </p:blipFill>
        <p:spPr>
          <a:xfrm>
            <a:off x="708211" y="681037"/>
            <a:ext cx="5818095" cy="5198999"/>
          </a:xfrm>
          <a:prstGeom prst="rect">
            <a:avLst/>
          </a:prstGeom>
        </p:spPr>
      </p:pic>
      <p:pic>
        <p:nvPicPr>
          <p:cNvPr id="7" name="圖片 6">
            <a:extLst>
              <a:ext uri="{FF2B5EF4-FFF2-40B4-BE49-F238E27FC236}">
                <a16:creationId xmlns:a16="http://schemas.microsoft.com/office/drawing/2014/main" id="{128D0F58-8144-761E-14CA-B69488E2789F}"/>
              </a:ext>
            </a:extLst>
          </p:cNvPr>
          <p:cNvPicPr>
            <a:picLocks noChangeAspect="1"/>
          </p:cNvPicPr>
          <p:nvPr/>
        </p:nvPicPr>
        <p:blipFill>
          <a:blip r:embed="rId3"/>
          <a:stretch>
            <a:fillRect/>
          </a:stretch>
        </p:blipFill>
        <p:spPr>
          <a:xfrm>
            <a:off x="6656295" y="882031"/>
            <a:ext cx="5225863" cy="1108134"/>
          </a:xfrm>
          <a:prstGeom prst="rect">
            <a:avLst/>
          </a:prstGeom>
        </p:spPr>
      </p:pic>
    </p:spTree>
    <p:extLst>
      <p:ext uri="{BB962C8B-B14F-4D97-AF65-F5344CB8AC3E}">
        <p14:creationId xmlns:p14="http://schemas.microsoft.com/office/powerpoint/2010/main" val="1033438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F17857BE-B69D-56F5-DFCF-6B59267A9A18}"/>
              </a:ext>
            </a:extLst>
          </p:cNvPr>
          <p:cNvGraphicFramePr>
            <a:graphicFrameLocks noGrp="1"/>
          </p:cNvGraphicFramePr>
          <p:nvPr>
            <p:ph idx="1"/>
            <p:extLst>
              <p:ext uri="{D42A27DB-BD31-4B8C-83A1-F6EECF244321}">
                <p14:modId xmlns:p14="http://schemas.microsoft.com/office/powerpoint/2010/main" val="481638250"/>
              </p:ext>
            </p:extLst>
          </p:nvPr>
        </p:nvGraphicFramePr>
        <p:xfrm>
          <a:off x="721659" y="2357625"/>
          <a:ext cx="5257800" cy="3702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a:extLst>
              <a:ext uri="{FF2B5EF4-FFF2-40B4-BE49-F238E27FC236}">
                <a16:creationId xmlns:a16="http://schemas.microsoft.com/office/drawing/2014/main" id="{F71334BA-978A-02FE-1A53-FA40A5B92647}"/>
              </a:ext>
            </a:extLst>
          </p:cNvPr>
          <p:cNvGraphicFramePr/>
          <p:nvPr>
            <p:extLst>
              <p:ext uri="{D42A27DB-BD31-4B8C-83A1-F6EECF244321}">
                <p14:modId xmlns:p14="http://schemas.microsoft.com/office/powerpoint/2010/main" val="863653345"/>
              </p:ext>
            </p:extLst>
          </p:nvPr>
        </p:nvGraphicFramePr>
        <p:xfrm>
          <a:off x="6338047" y="2429343"/>
          <a:ext cx="5540188" cy="3630798"/>
        </p:xfrm>
        <a:graphic>
          <a:graphicData uri="http://schemas.openxmlformats.org/drawingml/2006/chart">
            <c:chart xmlns:c="http://schemas.openxmlformats.org/drawingml/2006/chart" xmlns:r="http://schemas.openxmlformats.org/officeDocument/2006/relationships" r:id="rId3"/>
          </a:graphicData>
        </a:graphic>
      </p:graphicFrame>
      <p:sp>
        <p:nvSpPr>
          <p:cNvPr id="7" name="文字方塊 6">
            <a:extLst>
              <a:ext uri="{FF2B5EF4-FFF2-40B4-BE49-F238E27FC236}">
                <a16:creationId xmlns:a16="http://schemas.microsoft.com/office/drawing/2014/main" id="{3382353B-6358-C3C4-4AC9-FEC76443E912}"/>
              </a:ext>
            </a:extLst>
          </p:cNvPr>
          <p:cNvSpPr txBox="1"/>
          <p:nvPr/>
        </p:nvSpPr>
        <p:spPr>
          <a:xfrm>
            <a:off x="0" y="797859"/>
            <a:ext cx="8157882" cy="1785104"/>
          </a:xfrm>
          <a:prstGeom prst="rect">
            <a:avLst/>
          </a:prstGeom>
          <a:noFill/>
        </p:spPr>
        <p:txBody>
          <a:bodyPr wrap="square">
            <a:spAutoFit/>
          </a:bodyPr>
          <a:lstStyle/>
          <a:p>
            <a:pPr algn="ctr"/>
            <a:r>
              <a:rPr lang="zh-TW" altLang="zh-TW" sz="2000" dirty="0">
                <a:solidFill>
                  <a:srgbClr val="000000"/>
                </a:solidFill>
                <a:effectLst/>
                <a:latin typeface="+mn-ea"/>
              </a:rPr>
              <a:t>跳躍支數越多</a:t>
            </a:r>
            <a:r>
              <a:rPr lang="en-US" altLang="zh-TW" sz="2000" dirty="0">
                <a:solidFill>
                  <a:srgbClr val="000000"/>
                </a:solidFill>
                <a:effectLst/>
                <a:latin typeface="+mn-ea"/>
              </a:rPr>
              <a:t>(</a:t>
            </a:r>
            <a:r>
              <a:rPr lang="zh-TW" altLang="zh-TW" sz="2000" dirty="0">
                <a:solidFill>
                  <a:srgbClr val="000000"/>
                </a:solidFill>
                <a:effectLst/>
                <a:latin typeface="+mn-ea"/>
              </a:rPr>
              <a:t>賠償上限越高</a:t>
            </a:r>
            <a:r>
              <a:rPr lang="en-US" altLang="zh-TW" sz="2000" dirty="0">
                <a:solidFill>
                  <a:srgbClr val="000000"/>
                </a:solidFill>
                <a:effectLst/>
                <a:latin typeface="+mn-ea"/>
              </a:rPr>
              <a:t>)</a:t>
            </a:r>
            <a:r>
              <a:rPr lang="zh-TW" altLang="zh-TW" sz="2000" dirty="0">
                <a:solidFill>
                  <a:srgbClr val="000000"/>
                </a:solidFill>
                <a:effectLst/>
                <a:latin typeface="+mn-ea"/>
              </a:rPr>
              <a:t>，股東權益價值的增加量越高</a:t>
            </a:r>
            <a:endParaRPr lang="en-US" altLang="zh-TW" sz="2000" dirty="0">
              <a:solidFill>
                <a:srgbClr val="000000"/>
              </a:solidFill>
              <a:effectLst/>
              <a:latin typeface="+mn-ea"/>
            </a:endParaRPr>
          </a:p>
          <a:p>
            <a:pPr algn="ctr"/>
            <a:endParaRPr lang="en-US" altLang="zh-TW" sz="2000" dirty="0">
              <a:solidFill>
                <a:srgbClr val="000000"/>
              </a:solidFill>
              <a:latin typeface="+mn-ea"/>
            </a:endParaRPr>
          </a:p>
          <a:p>
            <a:pPr algn="ctr"/>
            <a:r>
              <a:rPr lang="zh-TW" altLang="en-US" sz="2000" dirty="0">
                <a:solidFill>
                  <a:srgbClr val="000000"/>
                </a:solidFill>
                <a:effectLst/>
                <a:latin typeface="+mn-ea"/>
              </a:rPr>
              <a:t>   </a:t>
            </a:r>
            <a:r>
              <a:rPr lang="zh-TW" altLang="zh-TW" sz="2000" dirty="0">
                <a:solidFill>
                  <a:srgbClr val="000000"/>
                </a:solidFill>
                <a:effectLst/>
                <a:latin typeface="+mn-ea"/>
              </a:rPr>
              <a:t>跳躍支數</a:t>
            </a:r>
            <a:r>
              <a:rPr lang="zh-TW" altLang="zh-TW" sz="2000" dirty="0">
                <a:solidFill>
                  <a:srgbClr val="FF0000"/>
                </a:solidFill>
                <a:effectLst/>
                <a:latin typeface="+mn-ea"/>
              </a:rPr>
              <a:t>越多</a:t>
            </a:r>
            <a:r>
              <a:rPr lang="en-US" altLang="zh-TW" sz="2000" dirty="0">
                <a:solidFill>
                  <a:srgbClr val="000000"/>
                </a:solidFill>
                <a:effectLst/>
                <a:latin typeface="+mn-ea"/>
              </a:rPr>
              <a:t>(</a:t>
            </a:r>
            <a:r>
              <a:rPr lang="zh-TW" altLang="zh-TW" sz="2000" dirty="0">
                <a:solidFill>
                  <a:srgbClr val="000000"/>
                </a:solidFill>
                <a:effectLst/>
                <a:latin typeface="+mn-ea"/>
              </a:rPr>
              <a:t>賠償上限越高</a:t>
            </a:r>
            <a:r>
              <a:rPr lang="en-US" altLang="zh-TW" sz="2000" dirty="0">
                <a:solidFill>
                  <a:srgbClr val="000000"/>
                </a:solidFill>
                <a:effectLst/>
                <a:latin typeface="+mn-ea"/>
              </a:rPr>
              <a:t>)</a:t>
            </a:r>
            <a:r>
              <a:rPr lang="zh-TW" altLang="zh-TW" sz="2000" dirty="0">
                <a:solidFill>
                  <a:srgbClr val="000000"/>
                </a:solidFill>
                <a:effectLst/>
                <a:latin typeface="+mn-ea"/>
              </a:rPr>
              <a:t>，覆蓋損失機率越高，</a:t>
            </a:r>
            <a:r>
              <a:rPr lang="zh-TW" altLang="zh-TW" sz="2000" dirty="0">
                <a:solidFill>
                  <a:srgbClr val="FF0000"/>
                </a:solidFill>
                <a:effectLst/>
                <a:latin typeface="+mn-ea"/>
              </a:rPr>
              <a:t>誤差越小</a:t>
            </a:r>
          </a:p>
          <a:p>
            <a:pPr algn="just">
              <a:lnSpc>
                <a:spcPct val="150000"/>
              </a:lnSpc>
            </a:pPr>
            <a:r>
              <a:rPr lang="en-US" altLang="zh-TW" sz="2000" dirty="0">
                <a:solidFill>
                  <a:srgbClr val="000000"/>
                </a:solidFill>
                <a:effectLst/>
                <a:latin typeface="+mn-ea"/>
              </a:rPr>
              <a:t> </a:t>
            </a:r>
            <a:endParaRPr lang="zh-TW" altLang="zh-TW" sz="2000" dirty="0">
              <a:effectLst/>
              <a:latin typeface="+mn-ea"/>
            </a:endParaRPr>
          </a:p>
          <a:p>
            <a:pPr algn="ctr"/>
            <a:endParaRPr lang="zh-TW" altLang="zh-TW" sz="2000" dirty="0">
              <a:effectLst/>
              <a:latin typeface="+mn-ea"/>
            </a:endParaRPr>
          </a:p>
        </p:txBody>
      </p:sp>
    </p:spTree>
    <p:extLst>
      <p:ext uri="{BB962C8B-B14F-4D97-AF65-F5344CB8AC3E}">
        <p14:creationId xmlns:p14="http://schemas.microsoft.com/office/powerpoint/2010/main" val="2462100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A613D35-99CD-C573-1407-B91C657EB688}"/>
              </a:ext>
            </a:extLst>
          </p:cNvPr>
          <p:cNvSpPr>
            <a:spLocks noGrp="1"/>
          </p:cNvSpPr>
          <p:nvPr>
            <p:ph idx="1"/>
          </p:nvPr>
        </p:nvSpPr>
        <p:spPr>
          <a:xfrm>
            <a:off x="838200" y="179294"/>
            <a:ext cx="10515600" cy="5997669"/>
          </a:xfrm>
        </p:spPr>
        <p:txBody>
          <a:bodyPr>
            <a:normAutofit/>
          </a:bodyPr>
          <a:lstStyle/>
          <a:p>
            <a:r>
              <a:rPr lang="zh-TW" altLang="zh-TW" sz="2000" kern="0" dirty="0">
                <a:solidFill>
                  <a:srgbClr val="000000"/>
                </a:solidFill>
                <a:effectLst/>
                <a:latin typeface="+mn-ea"/>
                <a:cs typeface="Times New Roman" panose="02020603050405020304" pitchFamily="18" charset="0"/>
              </a:rPr>
              <a:t>公司債權人角度的跳躍支數與賣權價值的關係</a:t>
            </a:r>
            <a:r>
              <a:rPr lang="en-US" altLang="zh-TW" sz="2000" kern="0" dirty="0">
                <a:solidFill>
                  <a:srgbClr val="000000"/>
                </a:solidFill>
                <a:effectLst/>
                <a:latin typeface="+mn-ea"/>
                <a:cs typeface="Times New Roman" panose="02020603050405020304" pitchFamily="18" charset="0"/>
              </a:rPr>
              <a:t>:</a:t>
            </a:r>
          </a:p>
          <a:p>
            <a:endParaRPr lang="zh-TW" altLang="en-US" sz="2000" dirty="0">
              <a:latin typeface="+mn-ea"/>
            </a:endParaRPr>
          </a:p>
        </p:txBody>
      </p:sp>
      <p:pic>
        <p:nvPicPr>
          <p:cNvPr id="7" name="圖片 6">
            <a:extLst>
              <a:ext uri="{FF2B5EF4-FFF2-40B4-BE49-F238E27FC236}">
                <a16:creationId xmlns:a16="http://schemas.microsoft.com/office/drawing/2014/main" id="{04ADD99F-3C80-2E7C-CFAD-CD749001C2FB}"/>
              </a:ext>
            </a:extLst>
          </p:cNvPr>
          <p:cNvPicPr>
            <a:picLocks noChangeAspect="1"/>
          </p:cNvPicPr>
          <p:nvPr/>
        </p:nvPicPr>
        <p:blipFill>
          <a:blip r:embed="rId2"/>
          <a:stretch>
            <a:fillRect/>
          </a:stretch>
        </p:blipFill>
        <p:spPr>
          <a:xfrm>
            <a:off x="636494" y="798187"/>
            <a:ext cx="5974136" cy="4759881"/>
          </a:xfrm>
          <a:prstGeom prst="rect">
            <a:avLst/>
          </a:prstGeom>
        </p:spPr>
      </p:pic>
      <p:pic>
        <p:nvPicPr>
          <p:cNvPr id="9" name="圖片 8">
            <a:extLst>
              <a:ext uri="{FF2B5EF4-FFF2-40B4-BE49-F238E27FC236}">
                <a16:creationId xmlns:a16="http://schemas.microsoft.com/office/drawing/2014/main" id="{B0CE831C-4348-ABA9-3C7C-B2ECB96110C2}"/>
              </a:ext>
            </a:extLst>
          </p:cNvPr>
          <p:cNvPicPr>
            <a:picLocks noChangeAspect="1"/>
          </p:cNvPicPr>
          <p:nvPr/>
        </p:nvPicPr>
        <p:blipFill>
          <a:blip r:embed="rId3"/>
          <a:stretch>
            <a:fillRect/>
          </a:stretch>
        </p:blipFill>
        <p:spPr>
          <a:xfrm>
            <a:off x="6812336" y="798187"/>
            <a:ext cx="4817408" cy="947500"/>
          </a:xfrm>
          <a:prstGeom prst="rect">
            <a:avLst/>
          </a:prstGeom>
        </p:spPr>
      </p:pic>
    </p:spTree>
    <p:extLst>
      <p:ext uri="{BB962C8B-B14F-4D97-AF65-F5344CB8AC3E}">
        <p14:creationId xmlns:p14="http://schemas.microsoft.com/office/powerpoint/2010/main" val="3693350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ED46E91-F45E-AF3F-9E4B-C957A0846E5C}"/>
                  </a:ext>
                </a:extLst>
              </p:cNvPr>
              <p:cNvSpPr>
                <a:spLocks noGrp="1"/>
              </p:cNvSpPr>
              <p:nvPr>
                <p:ph idx="1"/>
              </p:nvPr>
            </p:nvSpPr>
            <p:spPr>
              <a:xfrm>
                <a:off x="161365" y="367552"/>
                <a:ext cx="11573436" cy="5916987"/>
              </a:xfrm>
            </p:spPr>
            <p:txBody>
              <a:bodyPr>
                <a:normAutofit/>
              </a:bodyPr>
              <a:lstStyle/>
              <a:p>
                <a:r>
                  <a:rPr lang="zh-TW" altLang="en-US" sz="2000" dirty="0">
                    <a:latin typeface="+mn-ea"/>
                  </a:rPr>
                  <a:t>債權人的價值增加量有上升的趨勢，但債權總價值不會超過無風險債券，無風險債價值可用債券面額用無風險利率折現求出</a:t>
                </a:r>
                <a:r>
                  <a:rPr lang="en-US" altLang="zh-TW" sz="2000" dirty="0">
                    <a:latin typeface="+mn-ea"/>
                  </a:rPr>
                  <a:t>(Debt*e^(-</a:t>
                </a:r>
                <a:r>
                  <a:rPr lang="en-US" altLang="zh-TW" sz="2000" dirty="0" err="1">
                    <a:latin typeface="+mn-ea"/>
                  </a:rPr>
                  <a:t>rT</a:t>
                </a:r>
                <a:r>
                  <a:rPr lang="en-US" altLang="zh-TW" sz="2000" dirty="0">
                    <a:latin typeface="+mn-ea"/>
                  </a:rPr>
                  <a:t>)=18500000*e^(-0.05*3)=15923098)</a:t>
                </a:r>
                <a:r>
                  <a:rPr lang="zh-TW" altLang="en-US" sz="2000" dirty="0">
                    <a:latin typeface="+mn-ea"/>
                  </a:rPr>
                  <a:t>，沒有</a:t>
                </a:r>
                <a:r>
                  <a:rPr lang="en-US" altLang="zh-TW" sz="2000" dirty="0" err="1">
                    <a:latin typeface="+mn-ea"/>
                  </a:rPr>
                  <a:t>CatEPut</a:t>
                </a:r>
                <a:r>
                  <a:rPr lang="en-US" altLang="zh-TW" sz="2000" dirty="0">
                    <a:latin typeface="+mn-ea"/>
                  </a:rPr>
                  <a:t> </a:t>
                </a:r>
                <a:r>
                  <a:rPr lang="zh-TW" altLang="en-US" sz="2000" dirty="0">
                    <a:latin typeface="+mn-ea"/>
                  </a:rPr>
                  <a:t>之下的 </a:t>
                </a:r>
                <a:r>
                  <a:rPr lang="en-US" altLang="zh-TW" sz="2000" dirty="0">
                    <a:latin typeface="+mn-ea"/>
                  </a:rPr>
                  <a:t>Debt </a:t>
                </a:r>
                <a:r>
                  <a:rPr lang="zh-TW" altLang="en-US" sz="2000" dirty="0">
                    <a:latin typeface="+mn-ea"/>
                  </a:rPr>
                  <a:t>價值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𝐷</m:t>
                        </m:r>
                      </m:e>
                      <m:sub>
                        <m:r>
                          <a:rPr lang="en-US" altLang="zh-TW" sz="2000" b="0" i="1" smtClean="0">
                            <a:latin typeface="Cambria Math" panose="02040503050406030204" pitchFamily="18" charset="0"/>
                          </a:rPr>
                          <m:t>𝑜𝑙𝑑</m:t>
                        </m:r>
                      </m:sub>
                    </m:sSub>
                  </m:oMath>
                </a14:m>
                <a:r>
                  <a:rPr lang="en-US" altLang="zh-TW" sz="2000" dirty="0">
                    <a:latin typeface="+mn-ea"/>
                  </a:rPr>
                  <a:t>=15551300</a:t>
                </a:r>
                <a:r>
                  <a:rPr lang="zh-TW" altLang="en-US" sz="2000" dirty="0">
                    <a:latin typeface="+mn-ea"/>
                  </a:rPr>
                  <a:t>，所以發行</a:t>
                </a:r>
                <a:r>
                  <a:rPr lang="en-US" altLang="zh-TW" sz="2000" dirty="0" err="1">
                    <a:latin typeface="+mn-ea"/>
                  </a:rPr>
                  <a:t>CatEPut</a:t>
                </a:r>
                <a:r>
                  <a:rPr lang="zh-TW" altLang="en-US" sz="2000" dirty="0">
                    <a:latin typeface="+mn-ea"/>
                  </a:rPr>
                  <a:t>可增加的價值上限是</a:t>
                </a:r>
                <a:r>
                  <a:rPr lang="en-US" altLang="zh-TW" sz="2000" dirty="0">
                    <a:latin typeface="+mn-ea"/>
                  </a:rPr>
                  <a:t>15923098-</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𝐷</m:t>
                        </m:r>
                      </m:e>
                      <m:sub>
                        <m:r>
                          <a:rPr lang="en-US" altLang="zh-TW" sz="2000" b="0" i="1" smtClean="0">
                            <a:latin typeface="Cambria Math" panose="02040503050406030204" pitchFamily="18" charset="0"/>
                          </a:rPr>
                          <m:t>𝑜𝑙𝑑</m:t>
                        </m:r>
                      </m:sub>
                    </m:sSub>
                  </m:oMath>
                </a14:m>
                <a:r>
                  <a:rPr lang="en-US" altLang="zh-TW" sz="2000" dirty="0">
                    <a:latin typeface="+mn-ea"/>
                  </a:rPr>
                  <a:t>="15923098-15551300=371798" </a:t>
                </a:r>
                <a:r>
                  <a:rPr lang="zh-TW" altLang="en-US" sz="2000" dirty="0">
                    <a:latin typeface="+mn-ea"/>
                  </a:rPr>
                  <a:t>。</a:t>
                </a:r>
                <a:endParaRPr lang="en-US" altLang="zh-TW" sz="2000" dirty="0">
                  <a:latin typeface="+mn-ea"/>
                </a:endParaRPr>
              </a:p>
              <a:p>
                <a:endParaRPr lang="en-US" altLang="zh-TW" sz="2000" dirty="0">
                  <a:latin typeface="+mn-ea"/>
                </a:endParaRPr>
              </a:p>
              <a:p>
                <a:endParaRPr lang="en-US" altLang="zh-TW" sz="2000" dirty="0">
                  <a:latin typeface="+mn-ea"/>
                </a:endParaRPr>
              </a:p>
              <a:p>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5ED46E91-F45E-AF3F-9E4B-C957A0846E5C}"/>
                  </a:ext>
                </a:extLst>
              </p:cNvPr>
              <p:cNvSpPr>
                <a:spLocks noGrp="1" noRot="1" noChangeAspect="1" noMove="1" noResize="1" noEditPoints="1" noAdjustHandles="1" noChangeArrowheads="1" noChangeShapeType="1" noTextEdit="1"/>
              </p:cNvSpPr>
              <p:nvPr>
                <p:ph idx="1"/>
              </p:nvPr>
            </p:nvSpPr>
            <p:spPr>
              <a:xfrm>
                <a:off x="161365" y="367552"/>
                <a:ext cx="11573436" cy="5916987"/>
              </a:xfrm>
              <a:blipFill>
                <a:blip r:embed="rId2"/>
                <a:stretch>
                  <a:fillRect l="-474" t="-1030" r="-211"/>
                </a:stretch>
              </a:blipFill>
            </p:spPr>
            <p:txBody>
              <a:bodyPr/>
              <a:lstStyle/>
              <a:p>
                <a:r>
                  <a:rPr lang="zh-TW" altLang="en-US">
                    <a:noFill/>
                  </a:rPr>
                  <a:t> </a:t>
                </a:r>
              </a:p>
            </p:txBody>
          </p:sp>
        </mc:Fallback>
      </mc:AlternateContent>
      <p:graphicFrame>
        <p:nvGraphicFramePr>
          <p:cNvPr id="5" name="圖表 4">
            <a:extLst>
              <a:ext uri="{FF2B5EF4-FFF2-40B4-BE49-F238E27FC236}">
                <a16:creationId xmlns:a16="http://schemas.microsoft.com/office/drawing/2014/main" id="{77FDFE4E-A8B3-5550-A777-9DD2DAD45ED1}"/>
              </a:ext>
            </a:extLst>
          </p:cNvPr>
          <p:cNvGraphicFramePr/>
          <p:nvPr>
            <p:extLst>
              <p:ext uri="{D42A27DB-BD31-4B8C-83A1-F6EECF244321}">
                <p14:modId xmlns:p14="http://schemas.microsoft.com/office/powerpoint/2010/main" val="3985656269"/>
              </p:ext>
            </p:extLst>
          </p:nvPr>
        </p:nvGraphicFramePr>
        <p:xfrm>
          <a:off x="457199" y="1719729"/>
          <a:ext cx="5226050" cy="284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a:extLst>
              <a:ext uri="{FF2B5EF4-FFF2-40B4-BE49-F238E27FC236}">
                <a16:creationId xmlns:a16="http://schemas.microsoft.com/office/drawing/2014/main" id="{8AB78384-E019-5853-B4F9-C7B2419FF306}"/>
              </a:ext>
            </a:extLst>
          </p:cNvPr>
          <p:cNvGraphicFramePr/>
          <p:nvPr>
            <p:extLst>
              <p:ext uri="{D42A27DB-BD31-4B8C-83A1-F6EECF244321}">
                <p14:modId xmlns:p14="http://schemas.microsoft.com/office/powerpoint/2010/main" val="4176548677"/>
              </p:ext>
            </p:extLst>
          </p:nvPr>
        </p:nvGraphicFramePr>
        <p:xfrm>
          <a:off x="6181911" y="1751479"/>
          <a:ext cx="5207000" cy="2813050"/>
        </p:xfrm>
        <a:graphic>
          <a:graphicData uri="http://schemas.openxmlformats.org/drawingml/2006/chart">
            <c:chart xmlns:c="http://schemas.openxmlformats.org/drawingml/2006/chart" xmlns:r="http://schemas.openxmlformats.org/officeDocument/2006/relationships" r:id="rId4"/>
          </a:graphicData>
        </a:graphic>
      </p:graphicFrame>
      <p:sp>
        <p:nvSpPr>
          <p:cNvPr id="8" name="文字方塊 7">
            <a:extLst>
              <a:ext uri="{FF2B5EF4-FFF2-40B4-BE49-F238E27FC236}">
                <a16:creationId xmlns:a16="http://schemas.microsoft.com/office/drawing/2014/main" id="{3640EC1A-2670-8966-2453-29B7174E2EC0}"/>
              </a:ext>
            </a:extLst>
          </p:cNvPr>
          <p:cNvSpPr txBox="1"/>
          <p:nvPr/>
        </p:nvSpPr>
        <p:spPr>
          <a:xfrm>
            <a:off x="457199" y="5055202"/>
            <a:ext cx="9000566" cy="707886"/>
          </a:xfrm>
          <a:prstGeom prst="rect">
            <a:avLst/>
          </a:prstGeom>
          <a:noFill/>
        </p:spPr>
        <p:txBody>
          <a:bodyPr wrap="square">
            <a:spAutoFit/>
          </a:bodyPr>
          <a:lstStyle/>
          <a:p>
            <a:r>
              <a:rPr lang="zh-TW" altLang="zh-TW" sz="2000" kern="0" dirty="0">
                <a:solidFill>
                  <a:srgbClr val="000000"/>
                </a:solidFill>
                <a:effectLst/>
                <a:latin typeface="+mn-ea"/>
                <a:cs typeface="Times New Roman" panose="02020603050405020304" pitchFamily="18" charset="0"/>
              </a:rPr>
              <a:t>跳躍支數越多</a:t>
            </a:r>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賠償上限越高</a:t>
            </a:r>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，債權人價值的增加量越高</a:t>
            </a:r>
            <a:endParaRPr lang="en-US" altLang="zh-TW" sz="2000" kern="0" dirty="0">
              <a:solidFill>
                <a:srgbClr val="000000"/>
              </a:solidFill>
              <a:effectLst/>
              <a:latin typeface="+mn-ea"/>
              <a:cs typeface="Times New Roman" panose="02020603050405020304" pitchFamily="18" charset="0"/>
            </a:endParaRPr>
          </a:p>
          <a:p>
            <a:r>
              <a:rPr lang="zh-TW" altLang="zh-TW" sz="2000" kern="0" dirty="0">
                <a:solidFill>
                  <a:srgbClr val="000000"/>
                </a:solidFill>
                <a:effectLst/>
                <a:latin typeface="+mn-ea"/>
                <a:cs typeface="Times New Roman" panose="02020603050405020304" pitchFamily="18" charset="0"/>
              </a:rPr>
              <a:t>跳躍支數越多</a:t>
            </a:r>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賠償上限越高</a:t>
            </a:r>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，覆蓋損失機率越高，誤差越小</a:t>
            </a:r>
            <a:endParaRPr lang="zh-TW" altLang="en-US" sz="2000" dirty="0">
              <a:latin typeface="+mn-ea"/>
            </a:endParaRPr>
          </a:p>
        </p:txBody>
      </p:sp>
    </p:spTree>
    <p:extLst>
      <p:ext uri="{BB962C8B-B14F-4D97-AF65-F5344CB8AC3E}">
        <p14:creationId xmlns:p14="http://schemas.microsoft.com/office/powerpoint/2010/main" val="167630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50DEDF-148F-3D9E-FC59-211C547F7260}"/>
              </a:ext>
            </a:extLst>
          </p:cNvPr>
          <p:cNvSpPr>
            <a:spLocks noGrp="1"/>
          </p:cNvSpPr>
          <p:nvPr>
            <p:ph type="title"/>
          </p:nvPr>
        </p:nvSpPr>
        <p:spPr>
          <a:xfrm>
            <a:off x="838200" y="365126"/>
            <a:ext cx="10515600" cy="916828"/>
          </a:xfrm>
        </p:spPr>
        <p:txBody>
          <a:bodyPr>
            <a:normAutofit/>
          </a:bodyPr>
          <a:lstStyle/>
          <a:p>
            <a:r>
              <a:rPr lang="zh-TW" altLang="zh-TW" sz="2000" kern="0" dirty="0">
                <a:solidFill>
                  <a:srgbClr val="000000"/>
                </a:solidFill>
                <a:effectLst/>
                <a:latin typeface="+mn-ea"/>
                <a:ea typeface="+mn-ea"/>
                <a:cs typeface="Times New Roman" panose="02020603050405020304" pitchFamily="18" charset="0"/>
              </a:rPr>
              <a:t>在假設公司沒有破產成本及稅盾利益之下，並根據</a:t>
            </a:r>
            <a:r>
              <a:rPr lang="en-US" altLang="zh-TW" sz="2000" kern="0" dirty="0">
                <a:solidFill>
                  <a:srgbClr val="000000"/>
                </a:solidFill>
                <a:effectLst/>
                <a:latin typeface="+mn-ea"/>
                <a:ea typeface="+mn-ea"/>
              </a:rPr>
              <a:t> </a:t>
            </a:r>
            <a:r>
              <a:rPr lang="en-US" altLang="zh-TW" sz="2000" kern="0" dirty="0">
                <a:solidFill>
                  <a:srgbClr val="FF0000"/>
                </a:solidFill>
                <a:effectLst/>
                <a:latin typeface="+mn-ea"/>
                <a:ea typeface="+mn-ea"/>
              </a:rPr>
              <a:t>MM capital structure irrelevance theory</a:t>
            </a:r>
            <a:r>
              <a:rPr lang="zh-TW" altLang="zh-TW" sz="2000" kern="0" dirty="0">
                <a:solidFill>
                  <a:srgbClr val="000000"/>
                </a:solidFill>
                <a:effectLst/>
                <a:latin typeface="+mn-ea"/>
                <a:ea typeface="+mn-ea"/>
                <a:cs typeface="Times New Roman" panose="02020603050405020304" pitchFamily="18" charset="0"/>
              </a:rPr>
              <a:t>，賣權發行者的成本相當於他注資給</a:t>
            </a:r>
            <a:r>
              <a:rPr lang="zh-TW" altLang="zh-TW" sz="2000" u="sng" kern="0" dirty="0">
                <a:solidFill>
                  <a:srgbClr val="000000"/>
                </a:solidFill>
                <a:effectLst/>
                <a:latin typeface="+mn-ea"/>
                <a:ea typeface="+mn-ea"/>
                <a:cs typeface="Times New Roman" panose="02020603050405020304" pitchFamily="18" charset="0"/>
              </a:rPr>
              <a:t>公司原始股東</a:t>
            </a:r>
            <a:r>
              <a:rPr lang="zh-TW" altLang="zh-TW" sz="2000" kern="0" dirty="0">
                <a:solidFill>
                  <a:srgbClr val="000000"/>
                </a:solidFill>
                <a:effectLst/>
                <a:latin typeface="+mn-ea"/>
                <a:ea typeface="+mn-ea"/>
                <a:cs typeface="Times New Roman" panose="02020603050405020304" pitchFamily="18" charset="0"/>
              </a:rPr>
              <a:t>和</a:t>
            </a:r>
            <a:r>
              <a:rPr lang="zh-TW" altLang="zh-TW" sz="2000" u="sng" kern="0" dirty="0">
                <a:solidFill>
                  <a:srgbClr val="000000"/>
                </a:solidFill>
                <a:effectLst/>
                <a:latin typeface="+mn-ea"/>
                <a:ea typeface="+mn-ea"/>
                <a:cs typeface="Times New Roman" panose="02020603050405020304" pitchFamily="18" charset="0"/>
              </a:rPr>
              <a:t>債權人的價值</a:t>
            </a:r>
            <a:endParaRPr lang="zh-TW" altLang="en-US" sz="2000" dirty="0">
              <a:latin typeface="+mn-ea"/>
              <a:ea typeface="+mn-ea"/>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00A61FA-032C-28F0-BE43-8DEB8CB463D7}"/>
                  </a:ext>
                </a:extLst>
              </p:cNvPr>
              <p:cNvSpPr>
                <a:spLocks noGrp="1"/>
              </p:cNvSpPr>
              <p:nvPr>
                <p:ph idx="1"/>
              </p:nvPr>
            </p:nvSpPr>
            <p:spPr>
              <a:xfrm>
                <a:off x="838200" y="1281954"/>
                <a:ext cx="10515600" cy="5210920"/>
              </a:xfrm>
            </p:spPr>
            <p:txBody>
              <a:bodyPr>
                <a:noAutofit/>
              </a:bodyPr>
              <a:lstStyle/>
              <a:p>
                <a:r>
                  <a:rPr lang="zh-TW" altLang="zh-TW" sz="2000" dirty="0">
                    <a:solidFill>
                      <a:srgbClr val="000000"/>
                    </a:solidFill>
                    <a:effectLst/>
                    <a:latin typeface="+mn-ea"/>
                  </a:rPr>
                  <a:t>公司注資前</a:t>
                </a:r>
                <a:r>
                  <a:rPr lang="en-US" altLang="zh-TW" sz="2000" dirty="0">
                    <a:solidFill>
                      <a:srgbClr val="000000"/>
                    </a:solidFill>
                    <a:effectLst/>
                    <a:latin typeface="+mn-ea"/>
                  </a:rPr>
                  <a:t>(</a:t>
                </a:r>
                <a:r>
                  <a:rPr lang="zh-TW" altLang="zh-TW" sz="2000" dirty="0">
                    <a:solidFill>
                      <a:srgbClr val="000000"/>
                    </a:solidFill>
                    <a:effectLst/>
                    <a:latin typeface="+mn-ea"/>
                  </a:rPr>
                  <a:t>公司資產</a:t>
                </a:r>
                <a14:m>
                  <m:oMath xmlns:m="http://schemas.openxmlformats.org/officeDocument/2006/math">
                    <m:sSubSup>
                      <m:sSubSupPr>
                        <m:ctrlPr>
                          <a:rPr lang="zh-TW" altLang="zh-TW" sz="2000" i="1">
                            <a:solidFill>
                              <a:srgbClr val="000000"/>
                            </a:solidFill>
                            <a:effectLst/>
                            <a:latin typeface="Cambria Math" panose="02040503050406030204" pitchFamily="18" charset="0"/>
                          </a:rPr>
                        </m:ctrlPr>
                      </m:sSubSupPr>
                      <m:e>
                        <m:r>
                          <a:rPr lang="en-US" altLang="zh-TW" sz="2000" i="1">
                            <a:solidFill>
                              <a:srgbClr val="000000"/>
                            </a:solidFill>
                            <a:effectLst/>
                            <a:latin typeface="Cambria Math" panose="02040503050406030204" pitchFamily="18" charset="0"/>
                          </a:rPr>
                          <m:t>𝑉</m:t>
                        </m:r>
                      </m:e>
                      <m:sub>
                        <m:r>
                          <a:rPr lang="en-US" altLang="zh-TW" sz="2000" i="1">
                            <a:solidFill>
                              <a:srgbClr val="000000"/>
                            </a:solidFill>
                            <a:effectLst/>
                            <a:latin typeface="Cambria Math" panose="02040503050406030204" pitchFamily="18" charset="0"/>
                          </a:rPr>
                          <m:t>𝐴</m:t>
                        </m:r>
                      </m:sub>
                      <m:sup>
                        <m:r>
                          <a:rPr lang="en-US" altLang="zh-TW" sz="2000" i="1">
                            <a:solidFill>
                              <a:srgbClr val="000000"/>
                            </a:solidFill>
                            <a:effectLst/>
                            <a:latin typeface="Cambria Math" panose="02040503050406030204" pitchFamily="18" charset="0"/>
                          </a:rPr>
                          <m:t>𝑜</m:t>
                        </m:r>
                      </m:sup>
                    </m:sSubSup>
                  </m:oMath>
                </a14:m>
                <a:r>
                  <a:rPr lang="zh-TW" altLang="zh-TW" sz="2000" dirty="0">
                    <a:solidFill>
                      <a:srgbClr val="000000"/>
                    </a:solidFill>
                    <a:effectLst/>
                    <a:latin typeface="+mn-ea"/>
                  </a:rPr>
                  <a:t>由原始股東權益</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𝐸</m:t>
                        </m:r>
                      </m:e>
                      <m:sub>
                        <m:r>
                          <a:rPr lang="en-US" altLang="zh-TW" sz="2000" i="1">
                            <a:solidFill>
                              <a:srgbClr val="000000"/>
                            </a:solidFill>
                            <a:effectLst/>
                            <a:latin typeface="Cambria Math" panose="02040503050406030204" pitchFamily="18" charset="0"/>
                          </a:rPr>
                          <m:t>𝑜𝑙𝑑</m:t>
                        </m:r>
                      </m:sub>
                    </m:sSub>
                  </m:oMath>
                </a14:m>
                <a:r>
                  <a:rPr lang="zh-TW" altLang="zh-TW" sz="2000" dirty="0">
                    <a:solidFill>
                      <a:srgbClr val="000000"/>
                    </a:solidFill>
                    <a:effectLst/>
                    <a:latin typeface="+mn-ea"/>
                  </a:rPr>
                  <a:t>以及負債</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𝐷</m:t>
                        </m:r>
                      </m:e>
                      <m:sub>
                        <m:r>
                          <a:rPr lang="en-US" altLang="zh-TW" sz="2000" i="1">
                            <a:solidFill>
                              <a:srgbClr val="000000"/>
                            </a:solidFill>
                            <a:effectLst/>
                            <a:latin typeface="Cambria Math" panose="02040503050406030204" pitchFamily="18" charset="0"/>
                          </a:rPr>
                          <m:t>𝑜𝑙𝑑</m:t>
                        </m:r>
                      </m:sub>
                    </m:sSub>
                  </m:oMath>
                </a14:m>
                <a:r>
                  <a:rPr lang="zh-TW" altLang="zh-TW" sz="2000" dirty="0">
                    <a:solidFill>
                      <a:srgbClr val="000000"/>
                    </a:solidFill>
                    <a:effectLst/>
                    <a:latin typeface="+mn-ea"/>
                  </a:rPr>
                  <a:t>所組成</a:t>
                </a:r>
                <a:r>
                  <a:rPr lang="en-US" altLang="zh-TW" sz="2000" dirty="0">
                    <a:solidFill>
                      <a:srgbClr val="000000"/>
                    </a:solidFill>
                    <a:effectLst/>
                    <a:latin typeface="+mn-ea"/>
                  </a:rPr>
                  <a:t>):</a:t>
                </a:r>
                <a:endParaRPr lang="en-US" altLang="zh-TW" sz="2000" dirty="0">
                  <a:effectLst/>
                  <a:latin typeface="+mn-ea"/>
                </a:endParaRPr>
              </a:p>
              <a:p>
                <a:endParaRPr lang="en-US" altLang="zh-TW" sz="2000" dirty="0">
                  <a:latin typeface="+mn-ea"/>
                </a:endParaRPr>
              </a:p>
              <a:p>
                <a:endParaRPr lang="en-US" altLang="zh-TW" sz="2000" dirty="0">
                  <a:latin typeface="+mn-ea"/>
                </a:endParaRPr>
              </a:p>
              <a:p>
                <a:endParaRPr lang="en-US" altLang="zh-TW" sz="2000" dirty="0">
                  <a:latin typeface="+mn-ea"/>
                </a:endParaRPr>
              </a:p>
              <a:p>
                <a:r>
                  <a:rPr lang="zh-TW" altLang="zh-TW" sz="2000" kern="0" dirty="0">
                    <a:solidFill>
                      <a:srgbClr val="000000"/>
                    </a:solidFill>
                    <a:effectLst/>
                    <a:latin typeface="+mn-ea"/>
                    <a:cs typeface="Times New Roman" panose="02020603050405020304" pitchFamily="18" charset="0"/>
                  </a:rPr>
                  <a:t>公司注資後</a:t>
                </a:r>
                <a:r>
                  <a:rPr lang="en-US" altLang="zh-TW" sz="2000" kern="0" dirty="0">
                    <a:solidFill>
                      <a:srgbClr val="000000"/>
                    </a:solidFill>
                    <a:effectLst/>
                    <a:latin typeface="+mn-ea"/>
                    <a:cs typeface="Times New Roman" panose="02020603050405020304" pitchFamily="18" charset="0"/>
                  </a:rPr>
                  <a:t>:</a:t>
                </a:r>
                <a:endParaRPr lang="en-US" altLang="zh-TW" sz="2000" kern="0" dirty="0">
                  <a:solidFill>
                    <a:srgbClr val="000000"/>
                  </a:solidFill>
                  <a:latin typeface="+mn-ea"/>
                  <a:cs typeface="Times New Roman" panose="02020603050405020304" pitchFamily="18" charset="0"/>
                </a:endParaRPr>
              </a:p>
              <a:p>
                <a:pPr marL="0" indent="0">
                  <a:buNone/>
                </a:pPr>
                <a:r>
                  <a:rPr lang="en-US" altLang="zh-TW" sz="2000" kern="0" dirty="0">
                    <a:solidFill>
                      <a:srgbClr val="000000"/>
                    </a:solidFill>
                    <a:latin typeface="+mn-ea"/>
                    <a:cs typeface="Times New Roman" panose="02020603050405020304" pitchFamily="18" charset="0"/>
                  </a:rPr>
                  <a:t>                                                            </a:t>
                </a:r>
                <a14:m>
                  <m:oMath xmlns:m="http://schemas.openxmlformats.org/officeDocument/2006/math">
                    <m:sSubSup>
                      <m:sSubSupPr>
                        <m:ctrlPr>
                          <a:rPr lang="en-US" altLang="zh-TW" sz="2000" i="1" kern="0" smtClean="0">
                            <a:solidFill>
                              <a:srgbClr val="000000"/>
                            </a:solidFill>
                            <a:latin typeface="Cambria Math" panose="02040503050406030204" pitchFamily="18" charset="0"/>
                            <a:cs typeface="Times New Roman" panose="02020603050405020304" pitchFamily="18" charset="0"/>
                          </a:rPr>
                        </m:ctrlPr>
                      </m:sSubSupPr>
                      <m:e>
                        <m:r>
                          <a:rPr lang="en-US" altLang="zh-TW" sz="2000" b="0" i="1" kern="0" smtClean="0">
                            <a:solidFill>
                              <a:srgbClr val="000000"/>
                            </a:solidFill>
                            <a:latin typeface="Cambria Math" panose="02040503050406030204" pitchFamily="18" charset="0"/>
                            <a:cs typeface="Times New Roman" panose="02020603050405020304" pitchFamily="18" charset="0"/>
                          </a:rPr>
                          <m:t>𝑉</m:t>
                        </m:r>
                      </m:e>
                      <m:sub>
                        <m:r>
                          <a:rPr lang="en-US" altLang="zh-TW" sz="2000" b="0" i="1" kern="0" smtClean="0">
                            <a:solidFill>
                              <a:srgbClr val="000000"/>
                            </a:solidFill>
                            <a:latin typeface="Cambria Math" panose="02040503050406030204" pitchFamily="18" charset="0"/>
                            <a:cs typeface="Times New Roman" panose="02020603050405020304" pitchFamily="18" charset="0"/>
                          </a:rPr>
                          <m:t>𝐴</m:t>
                        </m:r>
                      </m:sub>
                      <m:sup>
                        <m:r>
                          <a:rPr lang="en-US" altLang="zh-TW" sz="2000" b="0" i="1" kern="0" smtClean="0">
                            <a:solidFill>
                              <a:srgbClr val="000000"/>
                            </a:solidFill>
                            <a:latin typeface="Cambria Math" panose="02040503050406030204" pitchFamily="18" charset="0"/>
                            <a:cs typeface="Times New Roman" panose="02020603050405020304" pitchFamily="18" charset="0"/>
                          </a:rPr>
                          <m:t>𝑁</m:t>
                        </m:r>
                      </m:sup>
                    </m:sSubSup>
                    <m:r>
                      <a:rPr lang="en-US" altLang="zh-TW" sz="2000" b="0" i="1" kern="0" smtClean="0">
                        <a:solidFill>
                          <a:srgbClr val="000000"/>
                        </a:solidFill>
                        <a:latin typeface="Cambria Math" panose="02040503050406030204" pitchFamily="18" charset="0"/>
                        <a:cs typeface="Times New Roman" panose="02020603050405020304" pitchFamily="18" charset="0"/>
                      </a:rPr>
                      <m:t>=</m:t>
                    </m:r>
                    <m:sSubSup>
                      <m:sSubSupPr>
                        <m:ctrlPr>
                          <a:rPr lang="en-US" altLang="zh-TW" sz="2000" b="0" i="1" kern="0" smtClean="0">
                            <a:solidFill>
                              <a:srgbClr val="000000"/>
                            </a:solidFill>
                            <a:latin typeface="Cambria Math" panose="02040503050406030204" pitchFamily="18" charset="0"/>
                            <a:cs typeface="Times New Roman" panose="02020603050405020304" pitchFamily="18" charset="0"/>
                          </a:rPr>
                        </m:ctrlPr>
                      </m:sSubSupPr>
                      <m:e>
                        <m:r>
                          <a:rPr lang="en-US" altLang="zh-TW" sz="2000" b="0" i="1" kern="0" smtClean="0">
                            <a:solidFill>
                              <a:srgbClr val="000000"/>
                            </a:solidFill>
                            <a:latin typeface="Cambria Math" panose="02040503050406030204" pitchFamily="18" charset="0"/>
                            <a:cs typeface="Times New Roman" panose="02020603050405020304" pitchFamily="18" charset="0"/>
                          </a:rPr>
                          <m:t>𝑉</m:t>
                        </m:r>
                      </m:e>
                      <m:sub>
                        <m:r>
                          <a:rPr lang="en-US" altLang="zh-TW" sz="2000" b="0" i="1" kern="0" smtClean="0">
                            <a:solidFill>
                              <a:srgbClr val="000000"/>
                            </a:solidFill>
                            <a:latin typeface="Cambria Math" panose="02040503050406030204" pitchFamily="18" charset="0"/>
                            <a:cs typeface="Times New Roman" panose="02020603050405020304" pitchFamily="18" charset="0"/>
                          </a:rPr>
                          <m:t>𝐴</m:t>
                        </m:r>
                      </m:sub>
                      <m:sup>
                        <m:r>
                          <a:rPr lang="en-US" altLang="zh-TW" sz="2000" b="0" i="1" kern="0" smtClean="0">
                            <a:solidFill>
                              <a:srgbClr val="000000"/>
                            </a:solidFill>
                            <a:latin typeface="Cambria Math" panose="02040503050406030204" pitchFamily="18" charset="0"/>
                            <a:cs typeface="Times New Roman" panose="02020603050405020304" pitchFamily="18" charset="0"/>
                          </a:rPr>
                          <m:t>0</m:t>
                        </m:r>
                      </m:sup>
                    </m:sSubSup>
                    <m:r>
                      <a:rPr lang="en-US" altLang="zh-TW" sz="2000" b="0" i="0" kern="0" smtClean="0">
                        <a:solidFill>
                          <a:srgbClr val="000000"/>
                        </a:solidFill>
                        <a:latin typeface="Cambria Math" panose="02040503050406030204" pitchFamily="18" charset="0"/>
                        <a:cs typeface="Times New Roman" panose="02020603050405020304" pitchFamily="18" charset="0"/>
                      </a:rPr>
                      <m:t>+</m:t>
                    </m:r>
                    <m:sSub>
                      <m:sSubPr>
                        <m:ctrlPr>
                          <a:rPr lang="en-US" altLang="zh-TW" sz="2000" b="0" i="1" kern="0" smtClean="0">
                            <a:solidFill>
                              <a:srgbClr val="000000"/>
                            </a:solidFill>
                            <a:latin typeface="Cambria Math" panose="02040503050406030204" pitchFamily="18" charset="0"/>
                            <a:cs typeface="Times New Roman" panose="02020603050405020304" pitchFamily="18" charset="0"/>
                          </a:rPr>
                        </m:ctrlPr>
                      </m:sSubPr>
                      <m:e>
                        <m:r>
                          <a:rPr lang="en-US" altLang="zh-TW" sz="2000" b="0" i="1" kern="0" smtClean="0">
                            <a:solidFill>
                              <a:srgbClr val="000000"/>
                            </a:solidFill>
                            <a:latin typeface="Cambria Math" panose="02040503050406030204" pitchFamily="18" charset="0"/>
                            <a:cs typeface="Times New Roman" panose="02020603050405020304" pitchFamily="18" charset="0"/>
                          </a:rPr>
                          <m:t>𝐷</m:t>
                        </m:r>
                      </m:e>
                      <m:sub>
                        <m:r>
                          <a:rPr lang="en-US" altLang="zh-TW" sz="2000" b="0" i="1" kern="0" smtClean="0">
                            <a:solidFill>
                              <a:srgbClr val="000000"/>
                            </a:solidFill>
                            <a:latin typeface="Cambria Math" panose="02040503050406030204" pitchFamily="18" charset="0"/>
                            <a:cs typeface="Times New Roman" panose="02020603050405020304" pitchFamily="18" charset="0"/>
                          </a:rPr>
                          <m:t>𝑁𝑒𝑤</m:t>
                        </m:r>
                      </m:sub>
                    </m:sSub>
                    <m:r>
                      <a:rPr lang="en-US" altLang="zh-TW" sz="2000" b="0" i="1" kern="0" smtClean="0">
                        <a:solidFill>
                          <a:srgbClr val="000000"/>
                        </a:solidFill>
                        <a:latin typeface="Cambria Math" panose="02040503050406030204" pitchFamily="18" charset="0"/>
                        <a:cs typeface="Times New Roman" panose="02020603050405020304" pitchFamily="18" charset="0"/>
                      </a:rPr>
                      <m:t>+</m:t>
                    </m:r>
                    <m:sSub>
                      <m:sSubPr>
                        <m:ctrlPr>
                          <a:rPr lang="en-US" altLang="zh-TW" sz="2000" b="0" i="1" kern="0" smtClean="0">
                            <a:solidFill>
                              <a:srgbClr val="000000"/>
                            </a:solidFill>
                            <a:latin typeface="Cambria Math" panose="02040503050406030204" pitchFamily="18" charset="0"/>
                            <a:cs typeface="Times New Roman" panose="02020603050405020304" pitchFamily="18" charset="0"/>
                          </a:rPr>
                        </m:ctrlPr>
                      </m:sSubPr>
                      <m:e>
                        <m:r>
                          <a:rPr lang="en-US" altLang="zh-TW" sz="2000" b="0" i="1" kern="0" smtClean="0">
                            <a:solidFill>
                              <a:srgbClr val="000000"/>
                            </a:solidFill>
                            <a:latin typeface="Cambria Math" panose="02040503050406030204" pitchFamily="18" charset="0"/>
                            <a:cs typeface="Times New Roman" panose="02020603050405020304" pitchFamily="18" charset="0"/>
                          </a:rPr>
                          <m:t>𝐸</m:t>
                        </m:r>
                      </m:e>
                      <m:sub>
                        <m:r>
                          <a:rPr lang="en-US" altLang="zh-TW" sz="2000" b="0" i="1" kern="0" smtClean="0">
                            <a:solidFill>
                              <a:srgbClr val="000000"/>
                            </a:solidFill>
                            <a:latin typeface="Cambria Math" panose="02040503050406030204" pitchFamily="18" charset="0"/>
                            <a:cs typeface="Times New Roman" panose="02020603050405020304" pitchFamily="18" charset="0"/>
                          </a:rPr>
                          <m:t>𝑁𝑒𝑤</m:t>
                        </m:r>
                      </m:sub>
                    </m:sSub>
                  </m:oMath>
                </a14:m>
                <a:endParaRPr lang="en-US" altLang="zh-TW" sz="2000" dirty="0">
                  <a:latin typeface="+mn-ea"/>
                </a:endParaRPr>
              </a:p>
              <a:p>
                <a:pPr marL="0" indent="0">
                  <a:buNone/>
                </a:pPr>
                <a:r>
                  <a:rPr lang="en-US" altLang="zh-TW" sz="2000" dirty="0">
                    <a:latin typeface="+mn-ea"/>
                  </a:rPr>
                  <a:t>                                                                  </a:t>
                </a:r>
                <a14:m>
                  <m:oMath xmlns:m="http://schemas.openxmlformats.org/officeDocument/2006/math">
                    <m:sSubSup>
                      <m:sSubSupPr>
                        <m:ctrlPr>
                          <a:rPr lang="en-US" altLang="zh-TW" sz="2000" i="1" smtClean="0">
                            <a:latin typeface="Cambria Math" panose="02040503050406030204" pitchFamily="18" charset="0"/>
                          </a:rPr>
                        </m:ctrlPr>
                      </m:sSubSup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𝐴</m:t>
                        </m:r>
                      </m:sub>
                      <m:sup>
                        <m:r>
                          <a:rPr lang="en-US" altLang="zh-TW" sz="2000" b="0" i="1" smtClean="0">
                            <a:latin typeface="Cambria Math" panose="02040503050406030204" pitchFamily="18" charset="0"/>
                          </a:rPr>
                          <m:t>𝑁</m:t>
                        </m:r>
                      </m:sup>
                    </m:sSubSup>
                    <m:r>
                      <a:rPr lang="en-US" altLang="zh-TW" sz="2000" b="0" i="1" smtClean="0">
                        <a:latin typeface="Cambria Math" panose="02040503050406030204" pitchFamily="18" charset="0"/>
                      </a:rPr>
                      <m:t>=</m:t>
                    </m:r>
                    <m:sSubSup>
                      <m:sSubSupPr>
                        <m:ctrlPr>
                          <a:rPr lang="en-US" altLang="zh-TW" sz="2000" b="0" i="1" smtClean="0">
                            <a:latin typeface="Cambria Math" panose="02040503050406030204" pitchFamily="18" charset="0"/>
                          </a:rPr>
                        </m:ctrlPr>
                      </m:sSubSup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𝐴</m:t>
                        </m:r>
                      </m:sub>
                      <m:sup>
                        <m:r>
                          <a:rPr lang="en-US" altLang="zh-TW" sz="2000" b="0" i="1" smtClean="0">
                            <a:latin typeface="Cambria Math" panose="02040503050406030204" pitchFamily="18" charset="0"/>
                          </a:rPr>
                          <m:t>0</m:t>
                        </m:r>
                      </m:sup>
                    </m:sSub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𝑘</m:t>
                    </m:r>
                    <m:r>
                      <a:rPr lang="en-US" altLang="zh-TW" sz="2000" b="0" i="1" smtClean="0">
                        <a:latin typeface="Cambria Math" panose="02040503050406030204" pitchFamily="18" charset="0"/>
                      </a:rPr>
                      <m:t>∗</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𝑛𝑒𝑤</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𝑠h𝑎𝑟𝑒𝑠</m:t>
                        </m:r>
                      </m:e>
                    </m:d>
                  </m:oMath>
                </a14:m>
                <a:endParaRPr lang="en-US" altLang="zh-TW" sz="2000" b="0" dirty="0">
                  <a:latin typeface="+mn-ea"/>
                </a:endParaRPr>
              </a:p>
              <a:p>
                <a:pPr marL="0" indent="0">
                  <a:buNone/>
                </a:pPr>
                <a:r>
                  <a:rPr lang="zh-TW" altLang="en-US" sz="2000" dirty="0">
                    <a:latin typeface="+mn-ea"/>
                  </a:rPr>
                  <a:t>                                                                        </a:t>
                </a:r>
                <a:r>
                  <a:rPr lang="en-US" altLang="zh-TW" sz="2000" dirty="0">
                    <a:latin typeface="+mn-ea"/>
                  </a:rPr>
                  <a:t> </a:t>
                </a:r>
                <a14:m>
                  <m:oMath xmlns:m="http://schemas.openxmlformats.org/officeDocument/2006/math">
                    <m:r>
                      <a:rPr lang="en-US" altLang="zh-TW" sz="2000" b="0" i="1" smtClean="0">
                        <a:latin typeface="Cambria Math" panose="02040503050406030204" pitchFamily="18" charset="0"/>
                      </a:rPr>
                      <m:t>=</m:t>
                    </m:r>
                    <m:sSubSup>
                      <m:sSubSupPr>
                        <m:ctrlPr>
                          <a:rPr lang="en-US" altLang="zh-TW" sz="2000" b="0" i="1" smtClean="0">
                            <a:latin typeface="Cambria Math" panose="02040503050406030204" pitchFamily="18" charset="0"/>
                          </a:rPr>
                        </m:ctrlPr>
                      </m:sSubSup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𝐴</m:t>
                        </m:r>
                      </m:sub>
                      <m:sup>
                        <m:r>
                          <a:rPr lang="en-US" altLang="zh-TW" sz="2000" b="0" i="1" smtClean="0">
                            <a:latin typeface="Cambria Math" panose="02040503050406030204" pitchFamily="18" charset="0"/>
                          </a:rPr>
                          <m:t>0</m:t>
                        </m:r>
                      </m:sup>
                    </m:sSub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𝑘</m:t>
                    </m:r>
                    <m:r>
                      <a:rPr lang="en-US" altLang="zh-TW" sz="2000" b="0" i="1" smtClean="0">
                        <a:latin typeface="Cambria Math" panose="02040503050406030204" pitchFamily="18" charset="0"/>
                      </a:rPr>
                      <m:t>∗</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𝑛𝑒𝑤</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𝑠h𝑎𝑟𝑒𝑠</m:t>
                        </m:r>
                      </m:e>
                    </m:d>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𝐸</m:t>
                        </m:r>
                      </m:e>
                      <m:sub>
                        <m:r>
                          <a:rPr lang="en-US" altLang="zh-TW" sz="2000" b="0" i="1" smtClean="0">
                            <a:latin typeface="Cambria Math" panose="02040503050406030204" pitchFamily="18" charset="0"/>
                          </a:rPr>
                          <m:t>𝑁𝑒𝑤</m:t>
                        </m:r>
                      </m:sub>
                    </m:sSub>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𝐸</m:t>
                        </m:r>
                      </m:e>
                      <m:sub>
                        <m:r>
                          <a:rPr lang="en-US" altLang="zh-TW" sz="2000" b="0" i="1" smtClean="0">
                            <a:latin typeface="Cambria Math" panose="02040503050406030204" pitchFamily="18" charset="0"/>
                          </a:rPr>
                          <m:t>𝑁𝑒𝑤</m:t>
                        </m:r>
                      </m:sub>
                    </m:sSub>
                  </m:oMath>
                </a14:m>
                <a:endParaRPr lang="en-US" altLang="zh-TW" sz="2000" dirty="0">
                  <a:latin typeface="+mn-ea"/>
                </a:endParaRPr>
              </a:p>
              <a:p>
                <a:pPr marL="0" indent="0">
                  <a:buNone/>
                </a:pPr>
                <a:endParaRPr lang="en-US" altLang="zh-TW" sz="2000" dirty="0">
                  <a:latin typeface="+mn-ea"/>
                </a:endParaRPr>
              </a:p>
              <a:p>
                <a:pPr marL="0" indent="0">
                  <a:buNone/>
                </a:pPr>
                <a:r>
                  <a:rPr lang="zh-TW" altLang="zh-TW" sz="2000" dirty="0">
                    <a:solidFill>
                      <a:srgbClr val="000000"/>
                    </a:solidFill>
                    <a:effectLst/>
                    <a:latin typeface="+mn-ea"/>
                  </a:rPr>
                  <a:t>注資後減去注資前</a:t>
                </a:r>
                <a:r>
                  <a:rPr lang="en-US" altLang="zh-TW" sz="2000" dirty="0">
                    <a:solidFill>
                      <a:srgbClr val="000000"/>
                    </a:solidFill>
                    <a:effectLst/>
                    <a:latin typeface="+mn-ea"/>
                  </a:rPr>
                  <a:t>:</a:t>
                </a:r>
              </a:p>
              <a:p>
                <a:pPr marL="0" indent="0">
                  <a:buNone/>
                </a:pPr>
                <a:r>
                  <a:rPr lang="en-US" altLang="zh-TW" sz="2000" dirty="0">
                    <a:solidFill>
                      <a:srgbClr val="000000"/>
                    </a:solidFill>
                    <a:latin typeface="+mn-ea"/>
                  </a:rPr>
                  <a:t>                               </a:t>
                </a:r>
                <a14:m>
                  <m:oMath xmlns:m="http://schemas.openxmlformats.org/officeDocument/2006/math">
                    <m:sSubSup>
                      <m:sSubSupPr>
                        <m:ctrlPr>
                          <a:rPr lang="zh-TW" altLang="zh-TW" sz="2000" i="1" smtClean="0">
                            <a:solidFill>
                              <a:srgbClr val="000000"/>
                            </a:solidFill>
                            <a:effectLst/>
                            <a:latin typeface="Cambria Math" panose="02040503050406030204" pitchFamily="18" charset="0"/>
                          </a:rPr>
                        </m:ctrlPr>
                      </m:sSubSup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𝐴</m:t>
                        </m:r>
                      </m:sub>
                      <m:sup>
                        <m:r>
                          <a:rPr lang="en-US" altLang="zh-TW" sz="2000" i="1" kern="0">
                            <a:solidFill>
                              <a:srgbClr val="000000"/>
                            </a:solidFill>
                            <a:effectLst/>
                            <a:latin typeface="Cambria Math" panose="02040503050406030204" pitchFamily="18" charset="0"/>
                            <a:cs typeface="Times New Roman" panose="02020603050405020304" pitchFamily="18" charset="0"/>
                          </a:rPr>
                          <m:t>𝑁</m:t>
                        </m:r>
                      </m:sup>
                    </m:sSubSup>
                    <m:r>
                      <a:rPr lang="en-US" altLang="zh-TW" sz="2000" i="1" kern="0">
                        <a:solidFill>
                          <a:srgbClr val="000000"/>
                        </a:solidFill>
                        <a:effectLst/>
                        <a:latin typeface="Cambria Math" panose="02040503050406030204" pitchFamily="18" charset="0"/>
                        <a:cs typeface="Times New Roman" panose="02020603050405020304" pitchFamily="18" charset="0"/>
                      </a:rPr>
                      <m:t>−</m:t>
                    </m:r>
                    <m:sSubSup>
                      <m:sSubSupPr>
                        <m:ctrlPr>
                          <a:rPr lang="zh-TW" altLang="zh-TW" sz="2000" i="1">
                            <a:solidFill>
                              <a:srgbClr val="000000"/>
                            </a:solidFill>
                            <a:effectLst/>
                            <a:latin typeface="Cambria Math" panose="02040503050406030204" pitchFamily="18" charset="0"/>
                          </a:rPr>
                        </m:ctrlPr>
                      </m:sSubSup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𝐴</m:t>
                        </m:r>
                      </m:sub>
                      <m:sup>
                        <m:r>
                          <a:rPr lang="en-US" altLang="zh-TW" sz="2000" i="1" kern="0">
                            <a:solidFill>
                              <a:srgbClr val="000000"/>
                            </a:solidFill>
                            <a:effectLst/>
                            <a:latin typeface="Cambria Math" panose="02040503050406030204" pitchFamily="18" charset="0"/>
                            <a:cs typeface="Times New Roman" panose="02020603050405020304" pitchFamily="18" charset="0"/>
                          </a:rPr>
                          <m:t>𝑜</m:t>
                        </m:r>
                      </m:sup>
                    </m:sSubSup>
                    <m:r>
                      <a:rPr lang="en-US" altLang="zh-TW" sz="2000" kern="0">
                        <a:solidFill>
                          <a:srgbClr val="000000"/>
                        </a:solidFill>
                        <a:effectLst/>
                        <a:latin typeface="Cambria Math" panose="02040503050406030204" pitchFamily="18" charset="0"/>
                        <a:cs typeface="Times New Roman" panose="02020603050405020304" pitchFamily="18" charset="0"/>
                      </a:rPr>
                      <m:t>=</m:t>
                    </m:r>
                    <m:sSubSup>
                      <m:sSubSupPr>
                        <m:ctrlPr>
                          <a:rPr lang="zh-TW" altLang="zh-TW" sz="2000" i="1">
                            <a:solidFill>
                              <a:srgbClr val="000000"/>
                            </a:solidFill>
                            <a:effectLst/>
                            <a:latin typeface="Cambria Math" panose="02040503050406030204" pitchFamily="18" charset="0"/>
                          </a:rPr>
                        </m:ctrlPr>
                      </m:sSubSupPr>
                      <m:e>
                        <m:r>
                          <a:rPr lang="en-US" altLang="zh-TW" sz="2000" i="1" kern="0">
                            <a:solidFill>
                              <a:srgbClr val="000000"/>
                            </a:solidFill>
                            <a:effectLst/>
                            <a:latin typeface="Cambria Math" panose="02040503050406030204" pitchFamily="18" charset="0"/>
                            <a:cs typeface="Times New Roman" panose="02020603050405020304" pitchFamily="18" charset="0"/>
                          </a:rPr>
                          <m:t>𝐸</m:t>
                        </m:r>
                      </m:e>
                      <m:sub>
                        <m:r>
                          <a:rPr lang="en-US" altLang="zh-TW" sz="2000" i="1" kern="0">
                            <a:solidFill>
                              <a:srgbClr val="000000"/>
                            </a:solidFill>
                            <a:effectLst/>
                            <a:latin typeface="Cambria Math" panose="02040503050406030204" pitchFamily="18" charset="0"/>
                            <a:cs typeface="Times New Roman" panose="02020603050405020304" pitchFamily="18" charset="0"/>
                          </a:rPr>
                          <m:t>𝑜𝑙𝑑</m:t>
                        </m:r>
                      </m:sub>
                      <m:sup>
                        <m:r>
                          <a:rPr lang="en-US" altLang="zh-TW" sz="2000" i="1" kern="0">
                            <a:solidFill>
                              <a:srgbClr val="000000"/>
                            </a:solidFill>
                            <a:effectLst/>
                            <a:latin typeface="Cambria Math" panose="02040503050406030204" pitchFamily="18" charset="0"/>
                            <a:cs typeface="Times New Roman" panose="02020603050405020304" pitchFamily="18" charset="0"/>
                          </a:rPr>
                          <m:t>𝑁</m:t>
                        </m:r>
                      </m:sup>
                    </m:sSubSup>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𝑁𝑒𝑤</m:t>
                        </m:r>
                      </m:sub>
                    </m:sSub>
                    <m:r>
                      <a:rPr lang="en-US" altLang="zh-TW" sz="2000"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𝐸</m:t>
                        </m:r>
                      </m:e>
                      <m:sub>
                        <m:r>
                          <a:rPr lang="en-US" altLang="zh-TW" sz="2000" i="1" kern="0">
                            <a:solidFill>
                              <a:srgbClr val="000000"/>
                            </a:solidFill>
                            <a:effectLst/>
                            <a:latin typeface="Cambria Math" panose="02040503050406030204" pitchFamily="18" charset="0"/>
                            <a:cs typeface="Times New Roman" panose="02020603050405020304" pitchFamily="18" charset="0"/>
                          </a:rPr>
                          <m:t>𝑁𝑒𝑤</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𝐸</m:t>
                        </m:r>
                      </m:e>
                      <m:sub>
                        <m:r>
                          <a:rPr lang="en-US" altLang="zh-TW" sz="2000" i="1" kern="0">
                            <a:solidFill>
                              <a:srgbClr val="000000"/>
                            </a:solidFill>
                            <a:effectLst/>
                            <a:latin typeface="Cambria Math" panose="02040503050406030204" pitchFamily="18" charset="0"/>
                            <a:cs typeface="Times New Roman" panose="02020603050405020304" pitchFamily="18" charset="0"/>
                          </a:rPr>
                          <m:t>𝑜𝑙𝑑</m:t>
                        </m:r>
                      </m:sub>
                    </m:sSub>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𝐷</m:t>
                        </m:r>
                      </m:e>
                      <m:sub>
                        <m:r>
                          <a:rPr lang="en-US" altLang="zh-TW" sz="2000" i="1" kern="0">
                            <a:solidFill>
                              <a:srgbClr val="000000"/>
                            </a:solidFill>
                            <a:effectLst/>
                            <a:latin typeface="Cambria Math" panose="02040503050406030204" pitchFamily="18" charset="0"/>
                            <a:cs typeface="Times New Roman" panose="02020603050405020304" pitchFamily="18" charset="0"/>
                          </a:rPr>
                          <m:t>𝑜𝑙𝑑</m:t>
                        </m:r>
                      </m:sub>
                    </m:sSub>
                  </m:oMath>
                </a14:m>
                <a:endParaRPr lang="en-US" altLang="zh-TW" sz="2000" dirty="0">
                  <a:solidFill>
                    <a:srgbClr val="000000"/>
                  </a:solidFill>
                  <a:latin typeface="+mn-ea"/>
                </a:endParaRPr>
              </a:p>
              <a:p>
                <a:pPr marL="0" indent="0">
                  <a:buNone/>
                </a:pPr>
                <a:r>
                  <a:rPr lang="en-US" altLang="zh-TW" sz="2000" dirty="0">
                    <a:solidFill>
                      <a:srgbClr val="000000"/>
                    </a:solidFill>
                    <a:effectLst/>
                    <a:latin typeface="+mn-ea"/>
                  </a:rPr>
                  <a:t>                               </a:t>
                </a:r>
                <a14:m>
                  <m:oMath xmlns:m="http://schemas.openxmlformats.org/officeDocument/2006/math">
                    <m:sSubSup>
                      <m:sSubSupPr>
                        <m:ctrlPr>
                          <a:rPr lang="zh-TW" altLang="zh-TW" sz="2000" i="1" smtClean="0">
                            <a:solidFill>
                              <a:srgbClr val="000000"/>
                            </a:solidFill>
                            <a:effectLst/>
                            <a:latin typeface="Cambria Math" panose="02040503050406030204" pitchFamily="18" charset="0"/>
                          </a:rPr>
                        </m:ctrlPr>
                      </m:sSubSup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𝐴</m:t>
                        </m:r>
                      </m:sub>
                      <m:sup>
                        <m:r>
                          <a:rPr lang="en-US" altLang="zh-TW" sz="2000" i="1" kern="0">
                            <a:solidFill>
                              <a:srgbClr val="000000"/>
                            </a:solidFill>
                            <a:effectLst/>
                            <a:latin typeface="Cambria Math" panose="02040503050406030204" pitchFamily="18" charset="0"/>
                            <a:cs typeface="Times New Roman" panose="02020603050405020304" pitchFamily="18" charset="0"/>
                          </a:rPr>
                          <m:t>𝑁</m:t>
                        </m:r>
                      </m:sup>
                    </m:sSubSup>
                    <m:r>
                      <a:rPr lang="en-US" altLang="zh-TW" sz="2000" i="1" kern="0">
                        <a:solidFill>
                          <a:srgbClr val="000000"/>
                        </a:solidFill>
                        <a:effectLst/>
                        <a:latin typeface="Cambria Math" panose="02040503050406030204" pitchFamily="18" charset="0"/>
                        <a:cs typeface="Times New Roman" panose="02020603050405020304" pitchFamily="18" charset="0"/>
                      </a:rPr>
                      <m:t>−</m:t>
                    </m:r>
                    <m:sSubSup>
                      <m:sSubSupPr>
                        <m:ctrlPr>
                          <a:rPr lang="zh-TW" altLang="zh-TW" sz="2000" i="1">
                            <a:solidFill>
                              <a:srgbClr val="000000"/>
                            </a:solidFill>
                            <a:effectLst/>
                            <a:latin typeface="Cambria Math" panose="02040503050406030204" pitchFamily="18" charset="0"/>
                          </a:rPr>
                        </m:ctrlPr>
                      </m:sSubSupPr>
                      <m:e>
                        <m:r>
                          <a:rPr lang="en-US" altLang="zh-TW" sz="2000" i="1" kern="0">
                            <a:solidFill>
                              <a:srgbClr val="000000"/>
                            </a:solidFill>
                            <a:effectLst/>
                            <a:latin typeface="Cambria Math" panose="02040503050406030204" pitchFamily="18" charset="0"/>
                            <a:cs typeface="Times New Roman" panose="02020603050405020304" pitchFamily="18" charset="0"/>
                          </a:rPr>
                          <m:t>𝑉</m:t>
                        </m:r>
                      </m:e>
                      <m:sub>
                        <m:r>
                          <a:rPr lang="en-US" altLang="zh-TW" sz="2000" i="1" kern="0">
                            <a:solidFill>
                              <a:srgbClr val="000000"/>
                            </a:solidFill>
                            <a:effectLst/>
                            <a:latin typeface="Cambria Math" panose="02040503050406030204" pitchFamily="18" charset="0"/>
                            <a:cs typeface="Times New Roman" panose="02020603050405020304" pitchFamily="18" charset="0"/>
                          </a:rPr>
                          <m:t>𝐴</m:t>
                        </m:r>
                      </m:sub>
                      <m:sup>
                        <m:r>
                          <a:rPr lang="en-US" altLang="zh-TW" sz="2000" i="1" kern="0">
                            <a:solidFill>
                              <a:srgbClr val="000000"/>
                            </a:solidFill>
                            <a:effectLst/>
                            <a:latin typeface="Cambria Math" panose="02040503050406030204" pitchFamily="18" charset="0"/>
                            <a:cs typeface="Times New Roman" panose="02020603050405020304" pitchFamily="18" charset="0"/>
                          </a:rPr>
                          <m:t>𝑜</m:t>
                        </m:r>
                      </m:sup>
                    </m:sSubSup>
                    <m:r>
                      <a:rPr lang="en-US" altLang="zh-TW" sz="2000" i="1" kern="0">
                        <a:solidFill>
                          <a:srgbClr val="000000"/>
                        </a:solidFill>
                        <a:effectLst/>
                        <a:latin typeface="Cambria Math" panose="02040503050406030204" pitchFamily="18" charset="0"/>
                        <a:cs typeface="Times New Roman" panose="02020603050405020304" pitchFamily="18" charset="0"/>
                      </a:rPr>
                      <m:t>=</m:t>
                    </m:r>
                    <m:d>
                      <m:dPr>
                        <m:begChr m:val="["/>
                        <m:endChr m:val="]"/>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e>
                        </m:d>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𝐸</m:t>
                            </m:r>
                          </m:e>
                          <m:sub>
                            <m:r>
                              <a:rPr lang="en-US" altLang="zh-TW" sz="2000" i="1" kern="0">
                                <a:solidFill>
                                  <a:srgbClr val="000000"/>
                                </a:solidFill>
                                <a:effectLst/>
                                <a:latin typeface="Cambria Math" panose="02040503050406030204" pitchFamily="18" charset="0"/>
                                <a:cs typeface="Times New Roman" panose="02020603050405020304" pitchFamily="18" charset="0"/>
                              </a:rPr>
                              <m:t>𝑁𝑒𝑤</m:t>
                            </m:r>
                          </m:sub>
                        </m:sSub>
                      </m:e>
                    </m:d>
                    <m:r>
                      <a:rPr lang="en-US" altLang="zh-TW" sz="2000" i="1" kern="0">
                        <a:solidFill>
                          <a:srgbClr val="000000"/>
                        </a:solidFill>
                        <a:effectLst/>
                        <a:latin typeface="Cambria Math" panose="02040503050406030204" pitchFamily="18" charset="0"/>
                        <a:cs typeface="Times New Roman" panose="020206030504050203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𝐸</m:t>
                        </m:r>
                      </m:e>
                      <m:sub>
                        <m:r>
                          <a:rPr lang="en-US" altLang="zh-TW" sz="2000" i="1" kern="0">
                            <a:solidFill>
                              <a:srgbClr val="000000"/>
                            </a:solidFill>
                            <a:effectLst/>
                            <a:latin typeface="Cambria Math" panose="02040503050406030204" pitchFamily="18" charset="0"/>
                            <a:cs typeface="Times New Roman" panose="02020603050405020304" pitchFamily="18" charset="0"/>
                          </a:rPr>
                          <m:t>𝑁𝑒𝑤</m:t>
                        </m:r>
                      </m:sub>
                    </m:sSub>
                  </m:oMath>
                </a14:m>
                <a:endParaRPr lang="en-US" altLang="zh-TW" sz="2000" dirty="0">
                  <a:effectLst/>
                  <a:latin typeface="+mn-ea"/>
                </a:endParaRPr>
              </a:p>
              <a:p>
                <a:pPr marL="0" indent="0">
                  <a:buNone/>
                </a:pPr>
                <a:r>
                  <a:rPr lang="zh-TW" altLang="zh-TW" sz="2000" dirty="0">
                    <a:solidFill>
                      <a:srgbClr val="000000"/>
                    </a:solidFill>
                    <a:effectLst/>
                    <a:latin typeface="+mn-ea"/>
                  </a:rPr>
                  <a:t>可整理成</a:t>
                </a:r>
                <a:r>
                  <a:rPr lang="en-US" altLang="zh-TW" sz="2000" dirty="0">
                    <a:solidFill>
                      <a:srgbClr val="000000"/>
                    </a:solidFill>
                    <a:effectLst/>
                    <a:latin typeface="+mn-ea"/>
                  </a:rPr>
                  <a:t>:</a:t>
                </a:r>
                <a14:m>
                  <m:oMath xmlns:m="http://schemas.openxmlformats.org/officeDocument/2006/math">
                    <m:r>
                      <a:rPr lang="en-US" altLang="zh-TW" sz="2000" i="1">
                        <a:solidFill>
                          <a:srgbClr val="000000"/>
                        </a:solidFill>
                        <a:effectLst/>
                        <a:latin typeface="Cambria Math" panose="02040503050406030204" pitchFamily="18" charset="0"/>
                      </a:rPr>
                      <m:t> </m:t>
                    </m:r>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𝐸</m:t>
                        </m:r>
                      </m:e>
                      <m:sub>
                        <m:r>
                          <a:rPr lang="en-US" altLang="zh-TW" sz="2000" i="1">
                            <a:solidFill>
                              <a:srgbClr val="000000"/>
                            </a:solidFill>
                            <a:effectLst/>
                            <a:latin typeface="Cambria Math" panose="02040503050406030204" pitchFamily="18" charset="0"/>
                          </a:rPr>
                          <m:t>𝑜𝑙𝑑</m:t>
                        </m:r>
                      </m:sub>
                    </m:sSub>
                    <m:r>
                      <a:rPr lang="en-US" altLang="zh-TW" sz="2000" i="1">
                        <a:solidFill>
                          <a:srgbClr val="000000"/>
                        </a:solidFill>
                        <a:effectLst/>
                        <a:latin typeface="Cambria Math" panose="02040503050406030204" pitchFamily="18" charset="0"/>
                      </a:rPr>
                      <m:t>+∆</m:t>
                    </m:r>
                    <m:r>
                      <a:rPr lang="en-US" altLang="zh-TW" sz="2000" i="1">
                        <a:solidFill>
                          <a:srgbClr val="000000"/>
                        </a:solidFill>
                        <a:effectLst/>
                        <a:latin typeface="Cambria Math" panose="02040503050406030204" pitchFamily="18" charset="0"/>
                      </a:rPr>
                      <m:t>𝐷</m:t>
                    </m:r>
                    <m:r>
                      <a:rPr lang="en-US" altLang="zh-TW" sz="2000" i="1">
                        <a:solidFill>
                          <a:srgbClr val="000000"/>
                        </a:solidFill>
                        <a:effectLst/>
                        <a:latin typeface="Cambria Math" panose="02040503050406030204" pitchFamily="18" charset="0"/>
                      </a:rPr>
                      <m:t>=</m:t>
                    </m:r>
                    <m:d>
                      <m:dPr>
                        <m:begChr m:val="["/>
                        <m:endChr m:val="]"/>
                        <m:ctrlPr>
                          <a:rPr lang="zh-TW" altLang="zh-TW" sz="2000" i="1">
                            <a:solidFill>
                              <a:srgbClr val="000000"/>
                            </a:solidFill>
                            <a:effectLst/>
                            <a:latin typeface="Cambria Math" panose="02040503050406030204" pitchFamily="18" charset="0"/>
                          </a:rPr>
                        </m:ctrlPr>
                      </m:dPr>
                      <m:e>
                        <m:r>
                          <a:rPr lang="en-US" altLang="zh-TW" sz="2000" i="1">
                            <a:solidFill>
                              <a:srgbClr val="000000"/>
                            </a:solidFill>
                            <a:effectLst/>
                            <a:latin typeface="Cambria Math" panose="02040503050406030204" pitchFamily="18" charset="0"/>
                          </a:rPr>
                          <m:t>𝐾</m:t>
                        </m:r>
                        <m:r>
                          <a:rPr lang="en-US" altLang="zh-TW" sz="2000" i="1">
                            <a:solidFill>
                              <a:srgbClr val="000000"/>
                            </a:solidFill>
                            <a:effectLst/>
                            <a:latin typeface="Cambria Math" panose="02040503050406030204" pitchFamily="18" charset="0"/>
                          </a:rPr>
                          <m:t>∗</m:t>
                        </m:r>
                        <m:d>
                          <m:dPr>
                            <m:ctrlPr>
                              <a:rPr lang="zh-TW" altLang="zh-TW" sz="2000" i="1">
                                <a:solidFill>
                                  <a:srgbClr val="000000"/>
                                </a:solidFill>
                                <a:effectLst/>
                                <a:latin typeface="Cambria Math" panose="02040503050406030204" pitchFamily="18" charset="0"/>
                              </a:rPr>
                            </m:ctrlPr>
                          </m:dPr>
                          <m:e>
                            <m:r>
                              <a:rPr lang="en-US" altLang="zh-TW" sz="2000" i="1">
                                <a:solidFill>
                                  <a:srgbClr val="000000"/>
                                </a:solidFill>
                                <a:effectLst/>
                                <a:latin typeface="Cambria Math" panose="02040503050406030204" pitchFamily="18" charset="0"/>
                              </a:rPr>
                              <m:t>𝑛𝑒𝑤</m:t>
                            </m:r>
                            <m:r>
                              <a:rPr lang="en-US" altLang="zh-TW" sz="2000" i="1">
                                <a:solidFill>
                                  <a:srgbClr val="000000"/>
                                </a:solidFill>
                                <a:effectLst/>
                                <a:latin typeface="Cambria Math" panose="02040503050406030204" pitchFamily="18" charset="0"/>
                              </a:rPr>
                              <m:t> </m:t>
                            </m:r>
                            <m:r>
                              <a:rPr lang="en-US" altLang="zh-TW" sz="2000" i="1">
                                <a:solidFill>
                                  <a:srgbClr val="000000"/>
                                </a:solidFill>
                                <a:effectLst/>
                                <a:latin typeface="Cambria Math" panose="02040503050406030204" pitchFamily="18" charset="0"/>
                              </a:rPr>
                              <m:t>𝑠h𝑎𝑟𝑒𝑠</m:t>
                            </m:r>
                          </m:e>
                        </m:d>
                        <m:r>
                          <a:rPr lang="en-US" altLang="zh-TW" sz="2000" i="1">
                            <a:solidFill>
                              <a:srgbClr val="000000"/>
                            </a:solidFill>
                            <a:effectLst/>
                            <a:latin typeface="Cambria Math" panose="02040503050406030204" pitchFamily="18" charset="0"/>
                          </a:rPr>
                          <m:t>−</m:t>
                        </m:r>
                        <m:sSub>
                          <m:sSubPr>
                            <m:ctrlPr>
                              <a:rPr lang="zh-TW" altLang="zh-TW" sz="2000" i="1">
                                <a:solidFill>
                                  <a:srgbClr val="000000"/>
                                </a:solidFill>
                                <a:effectLst/>
                                <a:latin typeface="Cambria Math" panose="02040503050406030204" pitchFamily="18" charset="0"/>
                              </a:rPr>
                            </m:ctrlPr>
                          </m:sSubPr>
                          <m:e>
                            <m:r>
                              <a:rPr lang="en-US" altLang="zh-TW" sz="2000" i="1">
                                <a:solidFill>
                                  <a:srgbClr val="000000"/>
                                </a:solidFill>
                                <a:effectLst/>
                                <a:latin typeface="Cambria Math" panose="02040503050406030204" pitchFamily="18" charset="0"/>
                              </a:rPr>
                              <m:t>𝐸</m:t>
                            </m:r>
                          </m:e>
                          <m:sub>
                            <m:r>
                              <a:rPr lang="en-US" altLang="zh-TW" sz="2000" i="1">
                                <a:solidFill>
                                  <a:srgbClr val="000000"/>
                                </a:solidFill>
                                <a:effectLst/>
                                <a:latin typeface="Cambria Math" panose="02040503050406030204" pitchFamily="18" charset="0"/>
                              </a:rPr>
                              <m:t>𝑁𝑒𝑤</m:t>
                            </m:r>
                          </m:sub>
                        </m:sSub>
                      </m:e>
                    </m:d>
                    <m:r>
                      <a:rPr lang="en-US" altLang="zh-TW" sz="2000">
                        <a:solidFill>
                          <a:srgbClr val="000000"/>
                        </a:solidFill>
                        <a:effectLst/>
                        <a:latin typeface="Cambria Math" panose="02040503050406030204" pitchFamily="18" charset="0"/>
                      </a:rPr>
                      <m:t>=</m:t>
                    </m:r>
                    <m:r>
                      <m:rPr>
                        <m:sty m:val="p"/>
                      </m:rPr>
                      <a:rPr lang="en-US" altLang="zh-TW" sz="2000">
                        <a:solidFill>
                          <a:srgbClr val="000000"/>
                        </a:solidFill>
                        <a:effectLst/>
                        <a:latin typeface="Cambria Math" panose="02040503050406030204" pitchFamily="18" charset="0"/>
                      </a:rPr>
                      <m:t>Issuer</m:t>
                    </m:r>
                    <m:r>
                      <a:rPr lang="en-US" altLang="zh-TW" sz="2000">
                        <a:solidFill>
                          <a:srgbClr val="000000"/>
                        </a:solidFill>
                        <a:effectLst/>
                        <a:latin typeface="Cambria Math" panose="02040503050406030204" pitchFamily="18" charset="0"/>
                      </a:rPr>
                      <m:t> </m:t>
                    </m:r>
                    <m:r>
                      <m:rPr>
                        <m:sty m:val="p"/>
                      </m:rPr>
                      <a:rPr lang="en-US" altLang="zh-TW" sz="2000">
                        <a:solidFill>
                          <a:srgbClr val="000000"/>
                        </a:solidFill>
                        <a:effectLst/>
                        <a:latin typeface="Cambria Math" panose="02040503050406030204" pitchFamily="18" charset="0"/>
                      </a:rPr>
                      <m:t>cost</m:t>
                    </m:r>
                  </m:oMath>
                </a14:m>
                <a:endParaRPr lang="zh-TW" altLang="zh-TW" sz="2000" dirty="0">
                  <a:effectLst/>
                  <a:latin typeface="+mn-ea"/>
                </a:endParaRPr>
              </a:p>
              <a:p>
                <a:pPr marL="0" indent="0">
                  <a:buNone/>
                </a:pPr>
                <a:endParaRPr lang="zh-TW" altLang="zh-TW" sz="2000" dirty="0">
                  <a:effectLst/>
                  <a:latin typeface="+mn-ea"/>
                </a:endParaRPr>
              </a:p>
              <a:p>
                <a:pPr marL="0" indent="0">
                  <a:buNone/>
                </a:pPr>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D00A61FA-032C-28F0-BE43-8DEB8CB463D7}"/>
                  </a:ext>
                </a:extLst>
              </p:cNvPr>
              <p:cNvSpPr>
                <a:spLocks noGrp="1" noRot="1" noChangeAspect="1" noMove="1" noResize="1" noEditPoints="1" noAdjustHandles="1" noChangeArrowheads="1" noChangeShapeType="1" noTextEdit="1"/>
              </p:cNvSpPr>
              <p:nvPr>
                <p:ph idx="1"/>
              </p:nvPr>
            </p:nvSpPr>
            <p:spPr>
              <a:xfrm>
                <a:off x="838200" y="1281954"/>
                <a:ext cx="10515600" cy="5210920"/>
              </a:xfrm>
              <a:blipFill>
                <a:blip r:embed="rId2"/>
                <a:stretch>
                  <a:fillRect l="-638" t="-1170" b="-3392"/>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C047BF1-1498-6E0C-CA60-17E4ED70C782}"/>
              </a:ext>
            </a:extLst>
          </p:cNvPr>
          <p:cNvPicPr>
            <a:picLocks noChangeAspect="1"/>
          </p:cNvPicPr>
          <p:nvPr/>
        </p:nvPicPr>
        <p:blipFill>
          <a:blip r:embed="rId3"/>
          <a:stretch>
            <a:fillRect/>
          </a:stretch>
        </p:blipFill>
        <p:spPr>
          <a:xfrm>
            <a:off x="4136091" y="1951132"/>
            <a:ext cx="1714500" cy="495300"/>
          </a:xfrm>
          <a:prstGeom prst="rect">
            <a:avLst/>
          </a:prstGeom>
        </p:spPr>
      </p:pic>
    </p:spTree>
    <p:extLst>
      <p:ext uri="{BB962C8B-B14F-4D97-AF65-F5344CB8AC3E}">
        <p14:creationId xmlns:p14="http://schemas.microsoft.com/office/powerpoint/2010/main" val="188489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1DCAE1D-CC49-414F-D811-71288F20D8D6}"/>
                  </a:ext>
                </a:extLst>
              </p:cNvPr>
              <p:cNvSpPr>
                <a:spLocks noGrp="1"/>
              </p:cNvSpPr>
              <p:nvPr>
                <p:ph idx="1"/>
              </p:nvPr>
            </p:nvSpPr>
            <p:spPr>
              <a:xfrm>
                <a:off x="65314" y="373224"/>
                <a:ext cx="11288486" cy="6269623"/>
              </a:xfrm>
            </p:spPr>
            <p:txBody>
              <a:bodyPr>
                <a:normAutofit fontScale="55000" lnSpcReduction="20000"/>
              </a:bodyPr>
              <a:lstStyle/>
              <a:p>
                <a:pPr>
                  <a:lnSpc>
                    <a:spcPct val="120000"/>
                  </a:lnSpc>
                </a:pPr>
                <a:r>
                  <a:rPr lang="en-US" altLang="zh-TW" sz="3200" kern="0" dirty="0">
                    <a:solidFill>
                      <a:srgbClr val="000000"/>
                    </a:solidFill>
                    <a:latin typeface="微軟正黑體" panose="020B0604030504040204" pitchFamily="34" charset="-120"/>
                    <a:ea typeface="微軟正黑體" panose="020B0604030504040204" pitchFamily="34" charset="-120"/>
                  </a:rPr>
                  <a:t>J</a:t>
                </a:r>
                <a:r>
                  <a:rPr lang="en-US" altLang="zh-TW" sz="3200" kern="0" dirty="0">
                    <a:solidFill>
                      <a:srgbClr val="000000"/>
                    </a:solidFill>
                    <a:effectLst/>
                    <a:latin typeface="微軟正黑體" panose="020B0604030504040204" pitchFamily="34" charset="-120"/>
                    <a:ea typeface="微軟正黑體" panose="020B0604030504040204" pitchFamily="34" charset="-120"/>
                  </a:rPr>
                  <a:t>aimungal and Wang (2006)</a:t>
                </a:r>
                <a:r>
                  <a:rPr lang="zh-TW"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對</a:t>
                </a:r>
                <a:r>
                  <a:rPr lang="en-US" altLang="zh-TW" sz="3200" kern="0" dirty="0">
                    <a:solidFill>
                      <a:srgbClr val="000000"/>
                    </a:solidFill>
                    <a:effectLst/>
                    <a:latin typeface="微軟正黑體" panose="020B0604030504040204" pitchFamily="34" charset="-120"/>
                    <a:ea typeface="微軟正黑體" panose="020B0604030504040204" pitchFamily="34" charset="-120"/>
                  </a:rPr>
                  <a:t>Cox(2004)</a:t>
                </a:r>
                <a:r>
                  <a:rPr lang="zh-TW"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的模型作更一般化的設定，給定利率服從</a:t>
                </a:r>
                <a:r>
                  <a:rPr lang="en-US" altLang="zh-TW" sz="3200" kern="0" dirty="0" err="1">
                    <a:solidFill>
                      <a:srgbClr val="000000"/>
                    </a:solidFill>
                    <a:effectLst/>
                    <a:latin typeface="微軟正黑體" panose="020B0604030504040204" pitchFamily="34" charset="-120"/>
                    <a:ea typeface="微軟正黑體" panose="020B0604030504040204" pitchFamily="34" charset="-120"/>
                  </a:rPr>
                  <a:t>Vasicek</a:t>
                </a:r>
                <a:r>
                  <a:rPr lang="en-US"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(1977)</a:t>
                </a:r>
                <a:r>
                  <a:rPr lang="en-US" altLang="zh-TW" sz="3200" kern="0" dirty="0">
                    <a:solidFill>
                      <a:srgbClr val="000000"/>
                    </a:solidFill>
                    <a:effectLst/>
                    <a:latin typeface="微軟正黑體" panose="020B0604030504040204" pitchFamily="34" charset="-120"/>
                    <a:ea typeface="微軟正黑體" panose="020B0604030504040204" pitchFamily="34" charset="-120"/>
                  </a:rPr>
                  <a:t> </a:t>
                </a:r>
                <a:r>
                  <a:rPr lang="zh-TW"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短期利率模型，</a:t>
                </a:r>
                <a:r>
                  <a:rPr lang="zh-TW" altLang="zh-TW" sz="32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提出</a:t>
                </a:r>
                <a:r>
                  <a:rPr lang="en-US" altLang="zh-TW" sz="3200" kern="0" dirty="0">
                    <a:solidFill>
                      <a:srgbClr val="FF0000"/>
                    </a:solidFill>
                    <a:effectLst/>
                    <a:latin typeface="微軟正黑體" panose="020B0604030504040204" pitchFamily="34" charset="-120"/>
                    <a:ea typeface="微軟正黑體" panose="020B0604030504040204" pitchFamily="34" charset="-120"/>
                  </a:rPr>
                  <a:t>compounded Poisson process</a:t>
                </a:r>
                <a:r>
                  <a:rPr lang="zh-TW" altLang="zh-TW" sz="32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來模擬股價的過程</a:t>
                </a:r>
                <a:r>
                  <a:rPr lang="zh-TW"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，並經由測度轉換，轉換至</a:t>
                </a:r>
                <a:r>
                  <a:rPr lang="zh-TW" altLang="zh-TW" sz="32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風險中立測度下</a:t>
                </a:r>
                <a:r>
                  <a:rPr lang="zh-TW"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股價服從以下方程式</a:t>
                </a:r>
                <a:r>
                  <a:rPr lang="en-US" altLang="zh-TW" sz="32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a:lnSpc>
                    <a:spcPct val="120000"/>
                  </a:lnSpc>
                </a:pPr>
                <a:endParaRPr lang="en-US" altLang="zh-TW" sz="29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20000"/>
                  </a:lnSpc>
                </a:pPr>
                <a:endParaRPr lang="en-US"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20000"/>
                  </a:lnSpc>
                </a:pPr>
                <a:endParaRPr lang="en-US" altLang="zh-TW" sz="29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20000"/>
                  </a:lnSpc>
                </a:pPr>
                <a:endParaRPr lang="en-US"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20000"/>
                  </a:lnSpc>
                  <a:buNone/>
                </a:pPr>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損失假定爲</a:t>
                </a:r>
                <a:r>
                  <a:rPr lang="en-US"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compounded Poisson process</a:t>
                </a:r>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表示成</a:t>
                </a:r>
                <a14:m>
                  <m:oMath xmlns:m="http://schemas.openxmlformats.org/officeDocument/2006/math">
                    <m:sSub>
                      <m:sSubP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3200" i="1">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𝐿</m:t>
                        </m:r>
                      </m:e>
                      <m:sub>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𝑡</m:t>
                        </m:r>
                      </m:sub>
                    </m:sSub>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nary>
                      <m:naryPr>
                        <m:chr m:val="∑"/>
                        <m:limLoc m:val="undOv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naryPr>
                      <m:sub>
                        <m:r>
                          <a:rPr lang="en-US" altLang="zh-TW" sz="3200" i="1">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𝑖</m:t>
                        </m:r>
                        <m:r>
                          <a:rPr lang="en-US" altLang="zh-TW" sz="3200" i="1">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=1</m:t>
                        </m:r>
                      </m:sub>
                      <m:sup>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𝑁</m:t>
                        </m:r>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𝑡</m:t>
                        </m:r>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m:t>
                        </m:r>
                      </m:sup>
                      <m:e>
                        <m:sSub>
                          <m:sSubP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𝓁</m:t>
                            </m:r>
                          </m:e>
                          <m:sub>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𝑖</m:t>
                            </m:r>
                          </m:sub>
                        </m:sSub>
                      </m:e>
                    </m:nary>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14:m>
                  <m:oMath xmlns:m="http://schemas.openxmlformats.org/officeDocument/2006/math">
                    <m:sSub>
                      <m:sSubP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𝑆</m:t>
                        </m:r>
                      </m:e>
                      <m:sub>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0</m:t>
                        </m:r>
                      </m:sub>
                    </m:sSub>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為初始股價，</a:t>
                </a:r>
                <a14:m>
                  <m:oMath xmlns:m="http://schemas.openxmlformats.org/officeDocument/2006/math">
                    <m:sSub>
                      <m:sSubP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3200" i="1">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𝑊</m:t>
                        </m:r>
                      </m:e>
                      <m:sub>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𝑡</m:t>
                        </m:r>
                      </m:sub>
                    </m:sSub>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為幾何布朗運動，</a:t>
                </a:r>
                <a14:m>
                  <m:oMath xmlns:m="http://schemas.openxmlformats.org/officeDocument/2006/math">
                    <m:sSub>
                      <m:sSubP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3200" i="1">
                            <a:solidFill>
                              <a:srgbClr val="000000"/>
                            </a:solidFill>
                            <a:effectLst/>
                            <a:latin typeface="Cambria Math" panose="02040503050406030204" pitchFamily="18" charset="0"/>
                            <a:ea typeface="標楷體" panose="03000509000000000000" pitchFamily="65" charset="-120"/>
                            <a:cs typeface="Cambria Math" panose="02040503050406030204" pitchFamily="18" charset="0"/>
                          </a:rPr>
                          <m:t>𝑁</m:t>
                        </m:r>
                      </m:e>
                      <m:sub>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𝑡</m:t>
                        </m:r>
                      </m:sub>
                    </m:sSub>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為</a:t>
                </a:r>
                <a:r>
                  <a:rPr lang="en-US"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Poisson process</a:t>
                </a:r>
                <a:r>
                  <a:rPr lang="zh-TW"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14:m>
                  <m:oMath xmlns:m="http://schemas.openxmlformats.org/officeDocument/2006/math">
                    <m:r>
                      <a:rPr lang="en-US" altLang="zh-TW" sz="3200" i="1" smtClea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𝛼</m:t>
                    </m:r>
                  </m:oMath>
                </a14:m>
                <a:r>
                  <a:rPr lang="zh-TW" altLang="zh-TW" sz="32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為股價跳動的幅度</a:t>
                </a:r>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a:t>
                </a:r>
                <a14:m>
                  <m:oMath xmlns:m="http://schemas.openxmlformats.org/officeDocument/2006/math">
                    <m:r>
                      <a:rPr lang="en-US" altLang="zh-TW" sz="3200" i="1" smtClean="0">
                        <a:solidFill>
                          <a:srgbClr val="FF0000"/>
                        </a:solidFill>
                        <a:effectLst/>
                        <a:latin typeface="Cambria Math" panose="02040503050406030204" pitchFamily="18" charset="0"/>
                        <a:ea typeface="標楷體" panose="03000509000000000000" pitchFamily="65" charset="-120"/>
                        <a:cs typeface="新細明體" panose="02020500000000000000" pitchFamily="18" charset="-120"/>
                      </a:rPr>
                      <m:t>𝜎</m:t>
                    </m:r>
                  </m:oMath>
                </a14:m>
                <a:r>
                  <a:rPr lang="zh-TW" altLang="zh-TW" sz="32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為股價報酬率的瞬間波動度</a:t>
                </a:r>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a:t>
                </a:r>
                <a14:m>
                  <m:oMath xmlns:m="http://schemas.openxmlformats.org/officeDocument/2006/math">
                    <m:r>
                      <m:rPr>
                        <m:sty m:val="p"/>
                      </m:rPr>
                      <a:rPr lang="en-US" altLang="zh-TW" sz="3200">
                        <a:solidFill>
                          <a:srgbClr val="000000"/>
                        </a:solidFill>
                        <a:effectLst/>
                        <a:latin typeface="Cambria Math" panose="02040503050406030204" pitchFamily="18" charset="0"/>
                        <a:ea typeface="標楷體" panose="03000509000000000000" pitchFamily="65" charset="-120"/>
                        <a:cs typeface="標楷體" panose="03000509000000000000" pitchFamily="65" charset="-120"/>
                      </a:rPr>
                      <m:t>r</m:t>
                    </m:r>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股價報酬率的瞬間期望值，</a:t>
                </a:r>
                <a14:m>
                  <m:oMath xmlns:m="http://schemas.openxmlformats.org/officeDocument/2006/math">
                    <m:sSub>
                      <m:sSubPr>
                        <m:ctrlPr>
                          <a:rPr lang="zh-TW" altLang="zh-TW" sz="3200" i="1">
                            <a:solidFill>
                              <a:srgbClr val="000000"/>
                            </a:solidFill>
                            <a:effectLst/>
                            <a:latin typeface="Cambria Math" panose="02040503050406030204" pitchFamily="18" charset="0"/>
                            <a:ea typeface="Cambria Math" panose="02040503050406030204" pitchFamily="18" charset="0"/>
                            <a:cs typeface="新細明體" panose="02020500000000000000" pitchFamily="18" charset="-120"/>
                          </a:rPr>
                        </m:ctrlPr>
                      </m:sSubPr>
                      <m:e>
                        <m:r>
                          <a:rPr lang="en-US" altLang="zh-TW" sz="3200" i="1">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𝓁</m:t>
                        </m:r>
                      </m:e>
                      <m:sub>
                        <m:r>
                          <m:rPr>
                            <m:sty m:val="p"/>
                          </m:rPr>
                          <a:rPr lang="en-US" altLang="zh-TW" sz="3200">
                            <a:solidFill>
                              <a:srgbClr val="000000"/>
                            </a:solidFill>
                            <a:effectLst/>
                            <a:latin typeface="Cambria Math" panose="02040503050406030204" pitchFamily="18" charset="0"/>
                            <a:ea typeface="標楷體" panose="03000509000000000000" pitchFamily="65" charset="-120"/>
                            <a:cs typeface="新細明體" panose="02020500000000000000" pitchFamily="18" charset="-120"/>
                          </a:rPr>
                          <m:t>i</m:t>
                        </m:r>
                      </m:sub>
                    </m:sSub>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為服從</a:t>
                </a:r>
                <a:r>
                  <a:rPr lang="en-US" altLang="zh-TW" sz="3200" dirty="0">
                    <a:solidFill>
                      <a:srgbClr val="FF0000"/>
                    </a:solidFill>
                    <a:effectLst/>
                    <a:latin typeface="微軟正黑體" panose="020B0604030504040204" pitchFamily="34" charset="-120"/>
                    <a:ea typeface="微軟正黑體" panose="020B0604030504040204" pitchFamily="34" charset="-120"/>
                    <a:cs typeface="新細明體" panose="02020500000000000000" pitchFamily="18" charset="-120"/>
                  </a:rPr>
                  <a:t>gamma distribution</a:t>
                </a:r>
                <a:r>
                  <a:rPr lang="zh-TW" altLang="zh-TW" sz="32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的獨立且同分配之隨機變數</a:t>
                </a:r>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，代表第</a:t>
                </a:r>
                <a14:m>
                  <m:oMath xmlns:m="http://schemas.openxmlformats.org/officeDocument/2006/math">
                    <m:r>
                      <a:rPr lang="en-US" altLang="zh-TW" sz="3200" i="1">
                        <a:solidFill>
                          <a:srgbClr val="000000"/>
                        </a:solidFill>
                        <a:effectLst/>
                        <a:latin typeface="Cambria Math" panose="02040503050406030204" pitchFamily="18" charset="0"/>
                        <a:ea typeface="標楷體" panose="03000509000000000000" pitchFamily="65" charset="-120"/>
                        <a:cs typeface="標楷體" panose="03000509000000000000" pitchFamily="65" charset="-120"/>
                      </a:rPr>
                      <m:t>𝑖</m:t>
                    </m:r>
                  </m:oMath>
                </a14:m>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次損失的大小，平均數設為</a:t>
                </a:r>
                <a:r>
                  <a:rPr lang="en-US" altLang="zh-TW" sz="3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25</a:t>
                </a:r>
                <a:r>
                  <a:rPr lang="zh-TW"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，並分析不同損失變異數對賣權價格的影響。</a:t>
                </a:r>
                <a:endParaRPr lang="en-US" altLang="zh-TW" sz="32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p>
                <a:pPr marL="0" indent="0">
                  <a:lnSpc>
                    <a:spcPct val="120000"/>
                  </a:lnSpc>
                  <a:buNone/>
                </a:pPr>
                <a:endParaRPr lang="en-US" altLang="zh-TW" sz="29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L="0" indent="0">
                  <a:lnSpc>
                    <a:spcPct val="120000"/>
                  </a:lnSpc>
                  <a:buNone/>
                </a:pPr>
                <a:r>
                  <a:rPr lang="zh-TW" altLang="en-US" sz="29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然而上述兩篇論文</a:t>
                </a:r>
                <a:r>
                  <a:rPr lang="zh-TW"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都</a:t>
                </a:r>
                <a:r>
                  <a:rPr lang="zh-TW" altLang="zh-TW" sz="29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假設在每單位損失對股價的影響為一固定向下跳躍比例</a:t>
                </a:r>
                <a:r>
                  <a:rPr lang="zh-TW"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，但</a:t>
                </a:r>
                <a:r>
                  <a:rPr lang="zh-TW" altLang="zh-TW" sz="29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巨災的損失應該反映在公司資產的減損上</a:t>
                </a:r>
                <a:r>
                  <a:rPr lang="zh-TW"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，而每單位的公司資產減損造成股價的</a:t>
                </a:r>
                <a:r>
                  <a:rPr lang="zh-TW" altLang="zh-TW" sz="29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跌幅應該不一樣</a:t>
                </a:r>
                <a:r>
                  <a:rPr lang="zh-TW"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此</a:t>
                </a:r>
                <a:r>
                  <a:rPr lang="zh-TW"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論文使用</a:t>
                </a:r>
                <a:r>
                  <a:rPr lang="zh-TW" altLang="zh-TW" sz="29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結構式信用風險模型</a:t>
                </a:r>
                <a:r>
                  <a:rPr lang="zh-TW"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，將</a:t>
                </a:r>
                <a:r>
                  <a:rPr lang="zh-TW" altLang="zh-TW" sz="29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股價視為標的物為公司資產的衍生性商品</a:t>
                </a:r>
                <a:r>
                  <a:rPr lang="zh-TW" altLang="zh-TW" sz="29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a:t>
                </a:r>
                <a:endParaRPr lang="en-US" altLang="zh-TW" sz="29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p>
                <a:pPr marL="0" indent="0">
                  <a:buNone/>
                </a:pPr>
                <a:endParaRPr lang="en-US" altLang="zh-TW" sz="29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dirty="0"/>
              </a:p>
            </p:txBody>
          </p:sp>
        </mc:Choice>
        <mc:Fallback xmlns="">
          <p:sp>
            <p:nvSpPr>
              <p:cNvPr id="3" name="內容版面配置區 2">
                <a:extLst>
                  <a:ext uri="{FF2B5EF4-FFF2-40B4-BE49-F238E27FC236}">
                    <a16:creationId xmlns:a16="http://schemas.microsoft.com/office/drawing/2014/main" id="{01DCAE1D-CC49-414F-D811-71288F20D8D6}"/>
                  </a:ext>
                </a:extLst>
              </p:cNvPr>
              <p:cNvSpPr>
                <a:spLocks noGrp="1" noRot="1" noChangeAspect="1" noMove="1" noResize="1" noEditPoints="1" noAdjustHandles="1" noChangeArrowheads="1" noChangeShapeType="1" noTextEdit="1"/>
              </p:cNvSpPr>
              <p:nvPr>
                <p:ph idx="1"/>
              </p:nvPr>
            </p:nvSpPr>
            <p:spPr>
              <a:xfrm>
                <a:off x="65314" y="373224"/>
                <a:ext cx="11288486" cy="6269623"/>
              </a:xfrm>
              <a:blipFill>
                <a:blip r:embed="rId2"/>
                <a:stretch>
                  <a:fillRect l="-486" t="-486" r="-432"/>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889E7152-DD33-6FD4-11A6-51A252662F64}"/>
              </a:ext>
            </a:extLst>
          </p:cNvPr>
          <p:cNvPicPr>
            <a:picLocks noChangeAspect="1"/>
          </p:cNvPicPr>
          <p:nvPr/>
        </p:nvPicPr>
        <p:blipFill>
          <a:blip r:embed="rId3"/>
          <a:stretch>
            <a:fillRect/>
          </a:stretch>
        </p:blipFill>
        <p:spPr>
          <a:xfrm>
            <a:off x="2261118" y="1211151"/>
            <a:ext cx="7669763" cy="1164242"/>
          </a:xfrm>
          <a:prstGeom prst="rect">
            <a:avLst/>
          </a:prstGeom>
        </p:spPr>
      </p:pic>
    </p:spTree>
    <p:extLst>
      <p:ext uri="{BB962C8B-B14F-4D97-AF65-F5344CB8AC3E}">
        <p14:creationId xmlns:p14="http://schemas.microsoft.com/office/powerpoint/2010/main" val="3808911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1DE1BD1-9228-90F4-BC6C-838966F18CC1}"/>
                  </a:ext>
                </a:extLst>
              </p:cNvPr>
              <p:cNvSpPr>
                <a:spLocks noGrp="1"/>
              </p:cNvSpPr>
              <p:nvPr>
                <p:ph idx="1"/>
              </p:nvPr>
            </p:nvSpPr>
            <p:spPr>
              <a:xfrm>
                <a:off x="242047" y="1299882"/>
                <a:ext cx="11353800" cy="4859151"/>
              </a:xfrm>
            </p:spPr>
            <p:txBody>
              <a:bodyPr>
                <a:normAutofit/>
              </a:bodyPr>
              <a:lstStyle/>
              <a:p>
                <a:r>
                  <a:rPr lang="zh-TW" altLang="zh-TW" sz="2000" kern="0" dirty="0">
                    <a:solidFill>
                      <a:srgbClr val="000000"/>
                    </a:solidFill>
                    <a:effectLst/>
                    <a:latin typeface="+mn-ea"/>
                    <a:cs typeface="Times New Roman" panose="02020603050405020304" pitchFamily="18" charset="0"/>
                  </a:rPr>
                  <a:t>公司資產由股東權益以及負債所組成，在賣權履約時公司會得到一筆權益資金</a:t>
                </a:r>
                <a14:m>
                  <m:oMath xmlns:m="http://schemas.openxmlformats.org/officeDocument/2006/math">
                    <m:r>
                      <a:rPr lang="en-US" altLang="zh-TW" sz="2000" i="1" kern="0">
                        <a:solidFill>
                          <a:srgbClr val="000000"/>
                        </a:solidFill>
                        <a:effectLst/>
                        <a:latin typeface="Cambria Math" panose="02040503050406030204" pitchFamily="18" charset="0"/>
                        <a:cs typeface="Times New Roman" panose="02020603050405020304" pitchFamily="18" charset="0"/>
                      </a:rPr>
                      <m:t>𝐾</m:t>
                    </m:r>
                    <m:r>
                      <a:rPr lang="en-US" altLang="zh-TW" sz="2000" i="1" kern="0">
                        <a:solidFill>
                          <a:srgbClr val="000000"/>
                        </a:solidFill>
                        <a:effectLst/>
                        <a:latin typeface="Cambria Math" panose="02040503050406030204" pitchFamily="18" charset="0"/>
                        <a:cs typeface="Times New Roman" panose="02020603050405020304" pitchFamily="18" charset="0"/>
                      </a:rPr>
                      <m:t>∗</m:t>
                    </m:r>
                    <m:d>
                      <m:dPr>
                        <m:ctrlPr>
                          <a:rPr lang="zh-TW" altLang="zh-TW" sz="2000" i="1">
                            <a:solidFill>
                              <a:srgbClr val="000000"/>
                            </a:solidFill>
                            <a:effectLst/>
                            <a:latin typeface="Cambria Math" panose="02040503050406030204" pitchFamily="18" charset="0"/>
                          </a:rPr>
                        </m:ctrlPr>
                      </m:dPr>
                      <m:e>
                        <m:r>
                          <a:rPr lang="en-US" altLang="zh-TW" sz="2000" i="1" kern="0">
                            <a:solidFill>
                              <a:srgbClr val="000000"/>
                            </a:solidFill>
                            <a:effectLst/>
                            <a:latin typeface="Cambria Math" panose="02040503050406030204" pitchFamily="18" charset="0"/>
                            <a:cs typeface="Times New Roman" panose="02020603050405020304" pitchFamily="18" charset="0"/>
                          </a:rPr>
                          <m:t>𝑛𝑒𝑤</m:t>
                        </m:r>
                        <m:r>
                          <a:rPr lang="en-US" altLang="zh-TW" sz="2000" i="1" kern="0">
                            <a:solidFill>
                              <a:srgbClr val="000000"/>
                            </a:solidFill>
                            <a:effectLst/>
                            <a:latin typeface="Cambria Math" panose="02040503050406030204" pitchFamily="18" charset="0"/>
                            <a:cs typeface="Times New Roman" panose="02020603050405020304" pitchFamily="18" charset="0"/>
                          </a:rPr>
                          <m:t> </m:t>
                        </m:r>
                        <m:r>
                          <a:rPr lang="en-US" altLang="zh-TW" sz="2000" i="1" kern="0">
                            <a:solidFill>
                              <a:srgbClr val="000000"/>
                            </a:solidFill>
                            <a:effectLst/>
                            <a:latin typeface="Cambria Math" panose="02040503050406030204" pitchFamily="18" charset="0"/>
                            <a:cs typeface="Times New Roman" panose="02020603050405020304" pitchFamily="18" charset="0"/>
                          </a:rPr>
                          <m:t>𝑠h𝑎𝑟𝑒𝑠</m:t>
                        </m:r>
                      </m:e>
                    </m:d>
                  </m:oMath>
                </a14:m>
                <a:r>
                  <a:rPr lang="zh-TW" altLang="zh-TW" sz="2000" kern="0" dirty="0">
                    <a:solidFill>
                      <a:srgbClr val="000000"/>
                    </a:solidFill>
                    <a:effectLst/>
                    <a:latin typeface="+mn-ea"/>
                    <a:cs typeface="Times New Roman" panose="02020603050405020304" pitchFamily="18" charset="0"/>
                  </a:rPr>
                  <a:t>，因為履約後發行新股會產生新股東</a:t>
                </a:r>
                <a:r>
                  <a:rPr lang="en-US" altLang="zh-TW" sz="2000" kern="0" dirty="0">
                    <a:solidFill>
                      <a:srgbClr val="000000"/>
                    </a:solidFill>
                    <a:effectLst/>
                    <a:latin typeface="+mn-ea"/>
                  </a:rPr>
                  <a:t>(</a:t>
                </a:r>
                <a14:m>
                  <m:oMath xmlns:m="http://schemas.openxmlformats.org/officeDocument/2006/math">
                    <m:sSub>
                      <m:sSubPr>
                        <m:ctrlPr>
                          <a:rPr lang="zh-TW" altLang="zh-TW" sz="2000" i="1">
                            <a:solidFill>
                              <a:srgbClr val="000000"/>
                            </a:solidFill>
                            <a:effectLst/>
                            <a:latin typeface="Cambria Math" panose="02040503050406030204" pitchFamily="18" charset="0"/>
                          </a:rPr>
                        </m:ctrlPr>
                      </m:sSubPr>
                      <m:e>
                        <m:r>
                          <a:rPr lang="en-US" altLang="zh-TW" sz="2000" i="1" kern="0">
                            <a:solidFill>
                              <a:srgbClr val="000000"/>
                            </a:solidFill>
                            <a:effectLst/>
                            <a:latin typeface="Cambria Math" panose="02040503050406030204" pitchFamily="18" charset="0"/>
                            <a:cs typeface="Times New Roman" panose="02020603050405020304" pitchFamily="18" charset="0"/>
                          </a:rPr>
                          <m:t>𝐸</m:t>
                        </m:r>
                      </m:e>
                      <m:sub>
                        <m:r>
                          <a:rPr lang="en-US" altLang="zh-TW" sz="2000" i="1" kern="0">
                            <a:solidFill>
                              <a:srgbClr val="000000"/>
                            </a:solidFill>
                            <a:effectLst/>
                            <a:latin typeface="Cambria Math" panose="02040503050406030204" pitchFamily="18" charset="0"/>
                            <a:cs typeface="Times New Roman" panose="02020603050405020304" pitchFamily="18" charset="0"/>
                          </a:rPr>
                          <m:t>𝑁𝑒𝑤</m:t>
                        </m:r>
                      </m:sub>
                    </m:sSub>
                  </m:oMath>
                </a14:m>
                <a:r>
                  <a:rPr lang="en-US" altLang="zh-TW" sz="2000" kern="0" dirty="0">
                    <a:solidFill>
                      <a:srgbClr val="000000"/>
                    </a:solidFill>
                    <a:effectLst/>
                    <a:latin typeface="+mn-ea"/>
                  </a:rPr>
                  <a:t>)</a:t>
                </a:r>
                <a:r>
                  <a:rPr lang="zh-TW" altLang="zh-TW" sz="2000" kern="0" dirty="0">
                    <a:solidFill>
                      <a:srgbClr val="000000"/>
                    </a:solidFill>
                    <a:effectLst/>
                    <a:latin typeface="+mn-ea"/>
                    <a:cs typeface="Times New Roman" panose="02020603050405020304" pitchFamily="18" charset="0"/>
                  </a:rPr>
                  <a:t>，而</a:t>
                </a:r>
                <a14:m>
                  <m:oMath xmlns:m="http://schemas.openxmlformats.org/officeDocument/2006/math">
                    <m:r>
                      <a:rPr lang="en-US" altLang="zh-TW" sz="2000" i="1" kern="0" smtClean="0">
                        <a:solidFill>
                          <a:schemeClr val="tx1"/>
                        </a:solidFill>
                        <a:effectLst/>
                        <a:latin typeface="Cambria Math" panose="02040503050406030204" pitchFamily="18" charset="0"/>
                        <a:cs typeface="Times New Roman" panose="02020603050405020304" pitchFamily="18" charset="0"/>
                      </a:rPr>
                      <m:t>𝐾</m:t>
                    </m:r>
                    <m:r>
                      <a:rPr lang="en-US" altLang="zh-TW" sz="2000" i="1" kern="0" smtClean="0">
                        <a:solidFill>
                          <a:schemeClr val="tx1"/>
                        </a:solidFill>
                        <a:effectLst/>
                        <a:latin typeface="Cambria Math" panose="02040503050406030204" pitchFamily="18" charset="0"/>
                        <a:cs typeface="Times New Roman" panose="02020603050405020304" pitchFamily="18" charset="0"/>
                      </a:rPr>
                      <m:t>∗</m:t>
                    </m:r>
                    <m:d>
                      <m:dPr>
                        <m:ctrlPr>
                          <a:rPr lang="zh-TW" altLang="zh-TW" sz="2000" i="1">
                            <a:solidFill>
                              <a:schemeClr val="tx1"/>
                            </a:solidFill>
                            <a:effectLst/>
                            <a:latin typeface="Cambria Math" panose="02040503050406030204" pitchFamily="18" charset="0"/>
                          </a:rPr>
                        </m:ctrlPr>
                      </m:dPr>
                      <m:e>
                        <m:r>
                          <a:rPr lang="en-US" altLang="zh-TW" sz="2000" i="1" kern="0">
                            <a:solidFill>
                              <a:schemeClr val="tx1"/>
                            </a:solidFill>
                            <a:effectLst/>
                            <a:latin typeface="Cambria Math" panose="02040503050406030204" pitchFamily="18" charset="0"/>
                            <a:cs typeface="Times New Roman" panose="02020603050405020304" pitchFamily="18" charset="0"/>
                          </a:rPr>
                          <m:t>𝑛𝑒𝑤</m:t>
                        </m:r>
                        <m:r>
                          <a:rPr lang="en-US" altLang="zh-TW" sz="2000" i="1" kern="0">
                            <a:solidFill>
                              <a:schemeClr val="tx1"/>
                            </a:solidFill>
                            <a:effectLst/>
                            <a:latin typeface="Cambria Math" panose="02040503050406030204" pitchFamily="18" charset="0"/>
                            <a:cs typeface="Times New Roman" panose="02020603050405020304" pitchFamily="18" charset="0"/>
                          </a:rPr>
                          <m:t> </m:t>
                        </m:r>
                        <m:r>
                          <a:rPr lang="en-US" altLang="zh-TW" sz="2000" i="1" kern="0">
                            <a:solidFill>
                              <a:schemeClr val="tx1"/>
                            </a:solidFill>
                            <a:effectLst/>
                            <a:latin typeface="Cambria Math" panose="02040503050406030204" pitchFamily="18" charset="0"/>
                            <a:cs typeface="Times New Roman" panose="02020603050405020304" pitchFamily="18" charset="0"/>
                          </a:rPr>
                          <m:t>𝑠h𝑎𝑟𝑒𝑠</m:t>
                        </m:r>
                      </m:e>
                    </m:d>
                    <m:r>
                      <a:rPr lang="en-US" altLang="zh-TW" sz="2000" i="1" kern="0">
                        <a:solidFill>
                          <a:schemeClr val="tx1"/>
                        </a:solidFill>
                        <a:effectLst/>
                        <a:latin typeface="Cambria Math" panose="02040503050406030204" pitchFamily="18" charset="0"/>
                        <a:cs typeface="Times New Roman" panose="02020603050405020304" pitchFamily="18" charset="0"/>
                      </a:rPr>
                      <m:t>−</m:t>
                    </m:r>
                    <m:sSub>
                      <m:sSubPr>
                        <m:ctrlPr>
                          <a:rPr lang="zh-TW" altLang="zh-TW" sz="2000" i="1">
                            <a:solidFill>
                              <a:schemeClr val="tx1"/>
                            </a:solidFill>
                            <a:effectLst/>
                            <a:latin typeface="Cambria Math" panose="02040503050406030204" pitchFamily="18" charset="0"/>
                          </a:rPr>
                        </m:ctrlPr>
                      </m:sSubPr>
                      <m:e>
                        <m:r>
                          <a:rPr lang="en-US" altLang="zh-TW" sz="2000" i="1" kern="0">
                            <a:solidFill>
                              <a:schemeClr val="tx1"/>
                            </a:solidFill>
                            <a:effectLst/>
                            <a:latin typeface="Cambria Math" panose="02040503050406030204" pitchFamily="18" charset="0"/>
                            <a:cs typeface="Times New Roman" panose="02020603050405020304" pitchFamily="18" charset="0"/>
                          </a:rPr>
                          <m:t>𝐸</m:t>
                        </m:r>
                      </m:e>
                      <m:sub>
                        <m:r>
                          <a:rPr lang="en-US" altLang="zh-TW" sz="2000" i="1" kern="0">
                            <a:solidFill>
                              <a:schemeClr val="tx1"/>
                            </a:solidFill>
                            <a:effectLst/>
                            <a:latin typeface="Cambria Math" panose="02040503050406030204" pitchFamily="18" charset="0"/>
                            <a:cs typeface="Times New Roman" panose="02020603050405020304" pitchFamily="18" charset="0"/>
                          </a:rPr>
                          <m:t>𝑁𝑒𝑤</m:t>
                        </m:r>
                      </m:sub>
                    </m:sSub>
                  </m:oMath>
                </a14:m>
                <a:r>
                  <a:rPr lang="zh-TW" altLang="zh-TW" sz="2000" kern="0" dirty="0">
                    <a:solidFill>
                      <a:schemeClr val="tx1"/>
                    </a:solidFill>
                    <a:effectLst/>
                    <a:latin typeface="+mn-ea"/>
                    <a:cs typeface="Times New Roman" panose="02020603050405020304" pitchFamily="18" charset="0"/>
                  </a:rPr>
                  <a:t>為賣權發行者注入權益資金後和換取到新股東權益的價值之間的差值恰好為發行者的成本，經由上式可解釋賣權發行者的成本恰好為股東權益與標的公司債權人價值的增加量</a:t>
                </a:r>
                <a:r>
                  <a:rPr lang="en-US" altLang="zh-TW" sz="2000" kern="0" dirty="0">
                    <a:solidFill>
                      <a:schemeClr val="tx1"/>
                    </a:solidFill>
                    <a:effectLst/>
                    <a:latin typeface="+mn-ea"/>
                  </a:rPr>
                  <a:t>(</a:t>
                </a:r>
                <a14:m>
                  <m:oMath xmlns:m="http://schemas.openxmlformats.org/officeDocument/2006/math">
                    <m:sSub>
                      <m:sSubPr>
                        <m:ctrlPr>
                          <a:rPr lang="zh-TW" altLang="zh-TW" sz="2000" i="1">
                            <a:solidFill>
                              <a:schemeClr val="tx1"/>
                            </a:solidFill>
                            <a:effectLst/>
                            <a:latin typeface="Cambria Math" panose="02040503050406030204" pitchFamily="18" charset="0"/>
                          </a:rPr>
                        </m:ctrlPr>
                      </m:sSubPr>
                      <m:e>
                        <m:r>
                          <a:rPr lang="en-US" altLang="zh-TW" sz="2000" i="1" kern="0">
                            <a:solidFill>
                              <a:schemeClr val="tx1"/>
                            </a:solidFill>
                            <a:effectLst/>
                            <a:latin typeface="Cambria Math" panose="02040503050406030204" pitchFamily="18" charset="0"/>
                            <a:cs typeface="Times New Roman" panose="02020603050405020304" pitchFamily="18" charset="0"/>
                          </a:rPr>
                          <m:t>∆</m:t>
                        </m:r>
                        <m:r>
                          <a:rPr lang="en-US" altLang="zh-TW" sz="2000" i="1" kern="0">
                            <a:solidFill>
                              <a:schemeClr val="tx1"/>
                            </a:solidFill>
                            <a:effectLst/>
                            <a:latin typeface="Cambria Math" panose="02040503050406030204" pitchFamily="18" charset="0"/>
                            <a:cs typeface="Times New Roman" panose="02020603050405020304" pitchFamily="18" charset="0"/>
                          </a:rPr>
                          <m:t>𝐸</m:t>
                        </m:r>
                      </m:e>
                      <m:sub>
                        <m:r>
                          <a:rPr lang="en-US" altLang="zh-TW" sz="2000" i="1" kern="0">
                            <a:solidFill>
                              <a:schemeClr val="tx1"/>
                            </a:solidFill>
                            <a:effectLst/>
                            <a:latin typeface="Cambria Math" panose="02040503050406030204" pitchFamily="18" charset="0"/>
                            <a:cs typeface="Times New Roman" panose="02020603050405020304" pitchFamily="18" charset="0"/>
                          </a:rPr>
                          <m:t>𝑜𝑙𝑑</m:t>
                        </m:r>
                      </m:sub>
                    </m:sSub>
                    <m:r>
                      <a:rPr lang="en-US" altLang="zh-TW" sz="2000" i="1" kern="0">
                        <a:solidFill>
                          <a:schemeClr val="tx1"/>
                        </a:solidFill>
                        <a:effectLst/>
                        <a:latin typeface="Cambria Math" panose="02040503050406030204" pitchFamily="18" charset="0"/>
                        <a:cs typeface="Times New Roman" panose="02020603050405020304" pitchFamily="18" charset="0"/>
                      </a:rPr>
                      <m:t>+∆</m:t>
                    </m:r>
                    <m:r>
                      <a:rPr lang="en-US" altLang="zh-TW" sz="2000" i="1" kern="0">
                        <a:solidFill>
                          <a:schemeClr val="tx1"/>
                        </a:solidFill>
                        <a:effectLst/>
                        <a:latin typeface="Cambria Math" panose="02040503050406030204" pitchFamily="18" charset="0"/>
                        <a:cs typeface="Times New Roman" panose="02020603050405020304" pitchFamily="18" charset="0"/>
                      </a:rPr>
                      <m:t>𝐷</m:t>
                    </m:r>
                  </m:oMath>
                </a14:m>
                <a:r>
                  <a:rPr lang="en-US" altLang="zh-TW" sz="2000" kern="0" dirty="0">
                    <a:solidFill>
                      <a:schemeClr val="tx1"/>
                    </a:solidFill>
                    <a:effectLst/>
                    <a:latin typeface="+mn-ea"/>
                  </a:rPr>
                  <a:t>)</a:t>
                </a:r>
                <a:r>
                  <a:rPr lang="zh-TW" altLang="zh-TW" sz="2000" kern="0" dirty="0">
                    <a:solidFill>
                      <a:schemeClr val="tx1"/>
                    </a:solidFill>
                    <a:effectLst/>
                    <a:latin typeface="+mn-ea"/>
                    <a:cs typeface="Times New Roman" panose="02020603050405020304" pitchFamily="18" charset="0"/>
                  </a:rPr>
                  <a:t>。</a:t>
                </a:r>
                <a:endParaRPr lang="zh-TW" altLang="en-US" sz="2000" dirty="0">
                  <a:latin typeface="+mn-ea"/>
                </a:endParaRPr>
              </a:p>
            </p:txBody>
          </p:sp>
        </mc:Choice>
        <mc:Fallback xmlns="">
          <p:sp>
            <p:nvSpPr>
              <p:cNvPr id="3" name="內容版面配置區 2">
                <a:extLst>
                  <a:ext uri="{FF2B5EF4-FFF2-40B4-BE49-F238E27FC236}">
                    <a16:creationId xmlns:a16="http://schemas.microsoft.com/office/drawing/2014/main" id="{51DE1BD1-9228-90F4-BC6C-838966F18CC1}"/>
                  </a:ext>
                </a:extLst>
              </p:cNvPr>
              <p:cNvSpPr>
                <a:spLocks noGrp="1" noRot="1" noChangeAspect="1" noMove="1" noResize="1" noEditPoints="1" noAdjustHandles="1" noChangeArrowheads="1" noChangeShapeType="1" noTextEdit="1"/>
              </p:cNvSpPr>
              <p:nvPr>
                <p:ph idx="1"/>
              </p:nvPr>
            </p:nvSpPr>
            <p:spPr>
              <a:xfrm>
                <a:off x="242047" y="1299882"/>
                <a:ext cx="11353800" cy="4859151"/>
              </a:xfrm>
              <a:blipFill>
                <a:blip r:embed="rId2"/>
                <a:stretch>
                  <a:fillRect l="-483" t="-1255" r="-5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59638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6EB936-2FAC-AED3-AF58-C28286983E9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D1519AD-135F-F81D-B0D3-257FD0521784}"/>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34279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0D8B62-5FA2-CBEC-35B6-D1372441CC6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E008E6B-C51A-AE0D-D92C-9887C06B47A7}"/>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7810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1E76BF1-CE61-4031-C860-1460937D417D}"/>
              </a:ext>
            </a:extLst>
          </p:cNvPr>
          <p:cNvSpPr>
            <a:spLocks noGrp="1"/>
          </p:cNvSpPr>
          <p:nvPr>
            <p:ph idx="1"/>
          </p:nvPr>
        </p:nvSpPr>
        <p:spPr>
          <a:xfrm>
            <a:off x="273424" y="269490"/>
            <a:ext cx="10515600" cy="5934367"/>
          </a:xfrm>
        </p:spPr>
        <p:txBody>
          <a:bodyPr/>
          <a:lstStyle/>
          <a:p>
            <a:r>
              <a:rPr lang="en-US" altLang="zh-TW" sz="2000" kern="0" dirty="0">
                <a:solidFill>
                  <a:srgbClr val="000000"/>
                </a:solidFill>
                <a:effectLst/>
                <a:latin typeface="微軟正黑體" panose="020B0604030504040204" pitchFamily="34" charset="-120"/>
                <a:ea typeface="微軟正黑體" panose="020B0604030504040204" pitchFamily="34" charset="-120"/>
              </a:rPr>
              <a:t>Lin, Chang, and Powers (2009) </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提出使用</a:t>
            </a:r>
            <a:r>
              <a:rPr lang="en-US" altLang="zh-TW" sz="2000" kern="0" dirty="0">
                <a:solidFill>
                  <a:srgbClr val="FF0000"/>
                </a:solidFill>
                <a:effectLst/>
                <a:latin typeface="微軟正黑體" panose="020B0604030504040204" pitchFamily="34" charset="-120"/>
                <a:ea typeface="微軟正黑體" panose="020B0604030504040204" pitchFamily="34" charset="-120"/>
              </a:rPr>
              <a:t>doubly stochastic Poisson process</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來描述</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巨災強度</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，比使用</a:t>
            </a:r>
            <a:r>
              <a:rPr lang="en-US" altLang="zh-TW" sz="2000" kern="0" dirty="0">
                <a:solidFill>
                  <a:srgbClr val="000000"/>
                </a:solidFill>
                <a:effectLst/>
                <a:latin typeface="微軟正黑體" panose="020B0604030504040204" pitchFamily="34" charset="-120"/>
                <a:ea typeface="微軟正黑體" panose="020B0604030504040204" pitchFamily="34" charset="-120"/>
              </a:rPr>
              <a:t>pure Poisson process</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模型產生較高的巨災強度，巨災損失，會得到較高的巨災權益賣權的價格。</a:t>
            </a:r>
            <a:r>
              <a:rPr lang="zh-TW" altLang="zh-TW" sz="2000" dirty="0">
                <a:effectLst/>
                <a:latin typeface="微軟正黑體" panose="020B0604030504040204" pitchFamily="34" charset="-120"/>
                <a:ea typeface="微軟正黑體" panose="020B0604030504040204" pitchFamily="34" charset="-120"/>
              </a:rPr>
              <a:t> </a:t>
            </a:r>
            <a:r>
              <a:rPr lang="zh-TW" altLang="zh-TW" sz="2000" dirty="0">
                <a:solidFill>
                  <a:srgbClr val="FF0000"/>
                </a:solidFill>
                <a:effectLst/>
                <a:latin typeface="微軟正黑體" panose="020B0604030504040204" pitchFamily="34" charset="-120"/>
                <a:ea typeface="微軟正黑體" panose="020B0604030504040204" pitchFamily="34" charset="-120"/>
              </a:rPr>
              <a:t>巨災強度</a:t>
            </a:r>
            <a:r>
              <a:rPr lang="en-US" altLang="zh-TW" sz="2000" dirty="0">
                <a:solidFill>
                  <a:srgbClr val="FF0000"/>
                </a:solidFill>
                <a:effectLst/>
                <a:latin typeface="微軟正黑體" panose="020B0604030504040204" pitchFamily="34" charset="-120"/>
                <a:ea typeface="微軟正黑體" panose="020B0604030504040204" pitchFamily="34" charset="-120"/>
              </a:rPr>
              <a:t>(intensity)</a:t>
            </a:r>
            <a:r>
              <a:rPr lang="zh-TW" altLang="zh-TW" sz="2000" dirty="0">
                <a:solidFill>
                  <a:srgbClr val="FF0000"/>
                </a:solidFill>
                <a:effectLst/>
                <a:latin typeface="微軟正黑體" panose="020B0604030504040204" pitchFamily="34" charset="-120"/>
                <a:ea typeface="微軟正黑體" panose="020B0604030504040204" pitchFamily="34" charset="-120"/>
              </a:rPr>
              <a:t>會隨著時間改變</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。該論文根據在</a:t>
            </a:r>
            <a:r>
              <a:rPr lang="en-US" altLang="zh-TW" sz="2000" kern="0" dirty="0">
                <a:solidFill>
                  <a:srgbClr val="000000"/>
                </a:solidFill>
                <a:effectLst/>
                <a:latin typeface="微軟正黑體" panose="020B0604030504040204" pitchFamily="34" charset="-120"/>
                <a:ea typeface="微軟正黑體" panose="020B0604030504040204" pitchFamily="34" charset="-120"/>
              </a:rPr>
              <a:t>PCS(Property Claim Service) 1950~2004</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取得的巨災損失以及巨災來臨次數相關資料進行數值分析，並模擬巨災對股價的影響，不討論賣權發行者或購買者違約的問題。利率假定服從</a:t>
            </a:r>
            <a:r>
              <a:rPr lang="en-US" altLang="zh-TW" sz="2000" kern="0" dirty="0" err="1">
                <a:solidFill>
                  <a:srgbClr val="000000"/>
                </a:solidFill>
                <a:effectLst/>
                <a:latin typeface="微軟正黑體" panose="020B0604030504040204" pitchFamily="34" charset="-120"/>
                <a:ea typeface="微軟正黑體" panose="020B0604030504040204" pitchFamily="34" charset="-120"/>
              </a:rPr>
              <a:t>Vasicek</a:t>
            </a:r>
            <a:r>
              <a:rPr lang="en-US" altLang="zh-TW" sz="2000" kern="0" dirty="0">
                <a:solidFill>
                  <a:srgbClr val="000000"/>
                </a:solidFill>
                <a:effectLst/>
                <a:latin typeface="微軟正黑體" panose="020B0604030504040204" pitchFamily="34" charset="-120"/>
                <a:ea typeface="微軟正黑體" panose="020B0604030504040204" pitchFamily="34" charset="-120"/>
              </a:rPr>
              <a:t>(1977)</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模型。</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000" kern="0" dirty="0">
              <a:solidFill>
                <a:srgbClr val="000000"/>
              </a:solidFill>
              <a:effectLst/>
              <a:latin typeface="微軟正黑體" panose="020B0604030504040204" pitchFamily="34" charset="-120"/>
              <a:ea typeface="微軟正黑體" panose="020B0604030504040204" pitchFamily="34" charset="-120"/>
            </a:endParaRPr>
          </a:p>
          <a:p>
            <a:endParaRPr lang="en-US" altLang="zh-TW" sz="2000" kern="0" dirty="0">
              <a:solidFill>
                <a:srgbClr val="000000"/>
              </a:solidFill>
              <a:latin typeface="微軟正黑體" panose="020B0604030504040204" pitchFamily="34" charset="-120"/>
              <a:ea typeface="微軟正黑體" panose="020B0604030504040204" pitchFamily="34" charset="-120"/>
            </a:endParaRPr>
          </a:p>
          <a:p>
            <a:r>
              <a:rPr lang="en-US" altLang="zh-TW" sz="2000" kern="0" dirty="0">
                <a:solidFill>
                  <a:srgbClr val="000000"/>
                </a:solidFill>
                <a:effectLst/>
                <a:latin typeface="微軟正黑體" panose="020B0604030504040204" pitchFamily="34" charset="-120"/>
                <a:ea typeface="微軟正黑體" panose="020B0604030504040204" pitchFamily="34" charset="-120"/>
              </a:rPr>
              <a:t>Yu et al(2013)</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說明在</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沒有考慮交易對手風險</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時，</a:t>
            </a:r>
            <a:r>
              <a:rPr lang="en-US" altLang="zh-TW" sz="2000" kern="0" dirty="0" err="1">
                <a:solidFill>
                  <a:srgbClr val="FF0000"/>
                </a:solidFill>
                <a:effectLst/>
                <a:latin typeface="微軟正黑體" panose="020B0604030504040204" pitchFamily="34" charset="-120"/>
                <a:ea typeface="微軟正黑體" panose="020B0604030504040204" pitchFamily="34" charset="-120"/>
              </a:rPr>
              <a:t>CatEPuts</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的價格會被高估</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，然而在</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沒有考慮價格內生性</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時，</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賣權價格會被明顯的低估</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，並進一步探討購買巨災權益賣權如何影響賣方的違約機率</a:t>
            </a:r>
            <a:endParaRPr lang="zh-TW" altLang="zh-TW" sz="2000" dirty="0">
              <a:effectLst/>
              <a:latin typeface="微軟正黑體" panose="020B0604030504040204" pitchFamily="34" charset="-120"/>
              <a:ea typeface="微軟正黑體" panose="020B0604030504040204" pitchFamily="34" charset="-120"/>
            </a:endParaRPr>
          </a:p>
          <a:p>
            <a:endParaRPr lang="zh-TW" altLang="zh-TW" sz="1800" dirty="0">
              <a:effectLst/>
              <a:latin typeface="Times New Roman" panose="02020603050405020304" pitchFamily="18" charset="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205324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1842F0CC-A5FC-FE3C-96A2-D12323A45130}"/>
                  </a:ext>
                </a:extLst>
              </p:cNvPr>
              <p:cNvSpPr txBox="1"/>
              <p:nvPr/>
            </p:nvSpPr>
            <p:spPr>
              <a:xfrm>
                <a:off x="755780" y="699796"/>
                <a:ext cx="10403632" cy="4062651"/>
              </a:xfrm>
              <a:prstGeom prst="rect">
                <a:avLst/>
              </a:prstGeom>
              <a:noFill/>
            </p:spPr>
            <p:txBody>
              <a:bodyPr wrap="square" rtlCol="0">
                <a:spAutoFit/>
              </a:bodyPr>
              <a:lstStyle/>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給定巨災強度</a:t>
                </a:r>
                <a:r>
                  <a:rPr lang="en-US" altLang="zh-TW" sz="2000" kern="0" dirty="0">
                    <a:solidFill>
                      <a:srgbClr val="000000"/>
                    </a:solidFill>
                    <a:effectLst/>
                    <a:latin typeface="微軟正黑體" panose="020B0604030504040204" pitchFamily="34" charset="-120"/>
                    <a:ea typeface="微軟正黑體" panose="020B0604030504040204" pitchFamily="34" charset="-120"/>
                  </a:rPr>
                  <a:t>(intensity)</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為</a:t>
                </a:r>
                <a:r>
                  <a:rPr lang="en-US" altLang="zh-TW" sz="2000" kern="0" dirty="0">
                    <a:solidFill>
                      <a:srgbClr val="000000"/>
                    </a:solidFill>
                    <a:effectLst/>
                    <a:latin typeface="微軟正黑體" panose="020B0604030504040204" pitchFamily="34" charset="-120"/>
                    <a:ea typeface="微軟正黑體" panose="020B0604030504040204" pitchFamily="34" charset="-120"/>
                  </a:rPr>
                  <a:t>0.1</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和</a:t>
                </a:r>
                <a:r>
                  <a:rPr lang="en-US" altLang="zh-TW" sz="2000" kern="0" dirty="0">
                    <a:solidFill>
                      <a:srgbClr val="000000"/>
                    </a:solidFill>
                    <a:effectLst/>
                    <a:latin typeface="微軟正黑體" panose="020B0604030504040204" pitchFamily="34" charset="-120"/>
                    <a:ea typeface="微軟正黑體" panose="020B0604030504040204" pitchFamily="34" charset="-120"/>
                  </a:rPr>
                  <a:t>0.25</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這兩種情境下</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endParaRPr>
              </a:p>
              <a:p>
                <a:endParaRPr lang="en-US" altLang="zh-TW" sz="2000" kern="0" dirty="0">
                  <a:solidFill>
                    <a:srgbClr val="000000"/>
                  </a:solidFill>
                  <a:latin typeface="微軟正黑體" panose="020B0604030504040204" pitchFamily="34" charset="-120"/>
                  <a:ea typeface="微軟正黑體" panose="020B0604030504040204" pitchFamily="34" charset="-120"/>
                </a:endParaRPr>
              </a:p>
              <a:p>
                <a:endParaRPr lang="en-US" altLang="zh-TW" sz="2000" kern="0" dirty="0">
                  <a:solidFill>
                    <a:srgbClr val="000000"/>
                  </a:solidFill>
                  <a:effectLst/>
                  <a:latin typeface="微軟正黑體" panose="020B0604030504040204" pitchFamily="34" charset="-120"/>
                  <a:ea typeface="微軟正黑體" panose="020B0604030504040204" pitchFamily="34" charset="-120"/>
                </a:endParaRPr>
              </a:p>
              <a:p>
                <a:endParaRPr lang="en-US" altLang="zh-TW" sz="2000" dirty="0">
                  <a:effectLst/>
                  <a:latin typeface="微軟正黑體" panose="020B0604030504040204" pitchFamily="34" charset="-120"/>
                  <a:ea typeface="微軟正黑體" panose="020B0604030504040204" pitchFamily="34" charset="-120"/>
                </a:endParaRPr>
              </a:p>
              <a:p>
                <a:endParaRPr lang="en-US" altLang="zh-TW" sz="2000" dirty="0">
                  <a:solidFill>
                    <a:srgbClr val="000000"/>
                  </a:solidFill>
                  <a:latin typeface="微軟正黑體" panose="020B0604030504040204" pitchFamily="34" charset="-120"/>
                  <a:ea typeface="微軟正黑體" panose="020B0604030504040204" pitchFamily="34" charset="-12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對比於</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信用評等機構對保險公司的評等</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，進而</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比較賣方的違約機率</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。在信用評等為</a:t>
                </a:r>
                <a:r>
                  <a:rPr lang="en-US" altLang="zh-TW" sz="2000" kern="0" dirty="0">
                    <a:solidFill>
                      <a:srgbClr val="000000"/>
                    </a:solidFill>
                    <a:effectLst/>
                    <a:latin typeface="微軟正黑體" panose="020B0604030504040204" pitchFamily="34" charset="-120"/>
                    <a:ea typeface="微軟正黑體" panose="020B0604030504040204" pitchFamily="34" charset="-120"/>
                  </a:rPr>
                  <a:t>A</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的低風險保險公司，賣方違約機率都較低；評等為高風險保險公司</a:t>
                </a:r>
                <a:r>
                  <a:rPr lang="zh-TW" altLang="en-US" sz="2000" kern="0" dirty="0">
                    <a:solidFill>
                      <a:srgbClr val="000000"/>
                    </a:solidFill>
                    <a:latin typeface="微軟正黑體" panose="020B0604030504040204" pitchFamily="34" charset="-120"/>
                    <a:ea typeface="微軟正黑體" panose="020B0604030504040204" pitchFamily="34" charset="-120"/>
                    <a:cs typeface="Times New Roman Uni"/>
                  </a:rPr>
                  <a:t>時</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，巨災發生頻率</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a:t>
                </a:r>
                <a14:m>
                  <m:oMath xmlns:m="http://schemas.openxmlformats.org/officeDocument/2006/math">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𝜆</m:t>
                    </m:r>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=0.25</m:t>
                    </m:r>
                  </m:oMath>
                </a14:m>
                <a:r>
                  <a:rPr lang="en-US"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對應於評等為</a:t>
                </a:r>
                <a:r>
                  <a:rPr lang="en-US" altLang="zh-TW" sz="2000" kern="0" dirty="0">
                    <a:solidFill>
                      <a:srgbClr val="000000"/>
                    </a:solidFill>
                    <a:effectLst/>
                    <a:latin typeface="微軟正黑體" panose="020B0604030504040204" pitchFamily="34" charset="-120"/>
                    <a:ea typeface="微軟正黑體" panose="020B0604030504040204" pitchFamily="34" charset="-120"/>
                  </a:rPr>
                  <a:t>BB</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的高風險保險公司，</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a:t>
                </a:r>
                <a14:m>
                  <m:oMath xmlns:m="http://schemas.openxmlformats.org/officeDocument/2006/math">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𝜆</m:t>
                    </m:r>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=0.1</m:t>
                    </m:r>
                  </m:oMath>
                </a14:m>
                <a:r>
                  <a:rPr lang="en-US"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對應於評等為</a:t>
                </a:r>
                <a:r>
                  <a:rPr lang="en-US" altLang="zh-TW" sz="2000" kern="0" dirty="0">
                    <a:solidFill>
                      <a:srgbClr val="000000"/>
                    </a:solidFill>
                    <a:effectLst/>
                    <a:latin typeface="微軟正黑體" panose="020B0604030504040204" pitchFamily="34" charset="-120"/>
                    <a:ea typeface="微軟正黑體" panose="020B0604030504040204" pitchFamily="34" charset="-120"/>
                  </a:rPr>
                  <a:t>Ba</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的高風險保險公司，當</a:t>
                </a:r>
                <a14:m>
                  <m:oMath xmlns:m="http://schemas.openxmlformats.org/officeDocument/2006/math">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𝜆</m:t>
                    </m:r>
                  </m:oMath>
                </a14:m>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變大會讓賣方</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再保險公司</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Helvetica" panose="020B0604020202020204" pitchFamily="34" charset="0"/>
                  </a:rPr>
                  <a:t>違約機率變高，而當保險公司的財務愈糟，再保的違約機率愈高</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endParaRPr>
              </a:p>
              <a:p>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但本篇模擬的巨災強度跟歷史巨災強度</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a:t>
                </a:r>
                <a14:m>
                  <m:oMath xmlns:m="http://schemas.openxmlformats.org/officeDocument/2006/math">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𝜆</m:t>
                    </m:r>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=2~5</m:t>
                    </m:r>
                  </m:oMath>
                </a14:m>
                <a:r>
                  <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相比明顯過低</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，才會</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使研究結果與信評機構的違約機率接近</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，但</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Uni"/>
                  </a:rPr>
                  <a:t>帶入實證的巨災強度，違約機率會嚴重高估</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Uni"/>
                  </a:rPr>
                  <a:t>。</a:t>
                </a:r>
                <a:endParaRPr lang="zh-TW" altLang="zh-TW" sz="2000" dirty="0">
                  <a:effectLst/>
                  <a:latin typeface="微軟正黑體" panose="020B0604030504040204" pitchFamily="34" charset="-120"/>
                  <a:ea typeface="微軟正黑體" panose="020B0604030504040204" pitchFamily="34" charset="-120"/>
                </a:endParaRPr>
              </a:p>
              <a:p>
                <a:endParaRPr lang="zh-TW" altLang="en-US" dirty="0"/>
              </a:p>
            </p:txBody>
          </p:sp>
        </mc:Choice>
        <mc:Fallback xmlns="">
          <p:sp>
            <p:nvSpPr>
              <p:cNvPr id="5" name="文字方塊 4">
                <a:extLst>
                  <a:ext uri="{FF2B5EF4-FFF2-40B4-BE49-F238E27FC236}">
                    <a16:creationId xmlns:a16="http://schemas.microsoft.com/office/drawing/2014/main" id="{1842F0CC-A5FC-FE3C-96A2-D12323A45130}"/>
                  </a:ext>
                </a:extLst>
              </p:cNvPr>
              <p:cNvSpPr txBox="1">
                <a:spLocks noRot="1" noChangeAspect="1" noMove="1" noResize="1" noEditPoints="1" noAdjustHandles="1" noChangeArrowheads="1" noChangeShapeType="1" noTextEdit="1"/>
              </p:cNvSpPr>
              <p:nvPr/>
            </p:nvSpPr>
            <p:spPr>
              <a:xfrm>
                <a:off x="755780" y="699796"/>
                <a:ext cx="10403632" cy="4062651"/>
              </a:xfrm>
              <a:prstGeom prst="rect">
                <a:avLst/>
              </a:prstGeom>
              <a:blipFill>
                <a:blip r:embed="rId2"/>
                <a:stretch>
                  <a:fillRect l="-644" t="-901"/>
                </a:stretch>
              </a:blipFill>
            </p:spPr>
            <p:txBody>
              <a:bodyPr/>
              <a:lstStyle/>
              <a:p>
                <a:r>
                  <a:rPr lang="zh-TW" altLang="en-US">
                    <a:noFill/>
                  </a:rPr>
                  <a:t> </a:t>
                </a:r>
              </a:p>
            </p:txBody>
          </p:sp>
        </mc:Fallback>
      </mc:AlternateContent>
      <p:graphicFrame>
        <p:nvGraphicFramePr>
          <p:cNvPr id="3" name="表格 5">
            <a:extLst>
              <a:ext uri="{FF2B5EF4-FFF2-40B4-BE49-F238E27FC236}">
                <a16:creationId xmlns:a16="http://schemas.microsoft.com/office/drawing/2014/main" id="{E9A6BDD4-80C1-2262-FD9A-28F7FF9CA538}"/>
              </a:ext>
            </a:extLst>
          </p:cNvPr>
          <p:cNvGraphicFramePr>
            <a:graphicFrameLocks noGrp="1"/>
          </p:cNvGraphicFramePr>
          <p:nvPr>
            <p:extLst>
              <p:ext uri="{D42A27DB-BD31-4B8C-83A1-F6EECF244321}">
                <p14:modId xmlns:p14="http://schemas.microsoft.com/office/powerpoint/2010/main" val="3893479101"/>
              </p:ext>
            </p:extLst>
          </p:nvPr>
        </p:nvGraphicFramePr>
        <p:xfrm>
          <a:off x="2103717" y="1167901"/>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12315981"/>
                    </a:ext>
                  </a:extLst>
                </a:gridCol>
                <a:gridCol w="4064000">
                  <a:extLst>
                    <a:ext uri="{9D8B030D-6E8A-4147-A177-3AD203B41FA5}">
                      <a16:colId xmlns:a16="http://schemas.microsoft.com/office/drawing/2014/main" val="2739764991"/>
                    </a:ext>
                  </a:extLst>
                </a:gridCol>
              </a:tblGrid>
              <a:tr h="370840">
                <a:tc>
                  <a:txBody>
                    <a:bodyPr/>
                    <a:lstStyle/>
                    <a:p>
                      <a:r>
                        <a:rPr lang="zh-TW" altLang="en-US" dirty="0"/>
                        <a:t>高風險</a:t>
                      </a:r>
                    </a:p>
                  </a:txBody>
                  <a:tcPr/>
                </a:tc>
                <a:tc>
                  <a:txBody>
                    <a:bodyPr/>
                    <a:lstStyle/>
                    <a:p>
                      <a:r>
                        <a:rPr lang="zh-TW" altLang="en-US" dirty="0"/>
                        <a:t>低風險</a:t>
                      </a:r>
                    </a:p>
                  </a:txBody>
                  <a:tcPr/>
                </a:tc>
                <a:extLst>
                  <a:ext uri="{0D108BD9-81ED-4DB2-BD59-A6C34878D82A}">
                    <a16:rowId xmlns:a16="http://schemas.microsoft.com/office/drawing/2014/main" val="987204880"/>
                  </a:ext>
                </a:extLst>
              </a:tr>
              <a:tr h="370840">
                <a:tc>
                  <a:txBody>
                    <a:bodyPr/>
                    <a:lstStyle/>
                    <a:p>
                      <a:r>
                        <a:rPr lang="zh-TW" altLang="en-US" dirty="0"/>
                        <a:t>賣方違約機率顯著上升</a:t>
                      </a:r>
                    </a:p>
                  </a:txBody>
                  <a:tcPr/>
                </a:tc>
                <a:tc>
                  <a:txBody>
                    <a:bodyPr/>
                    <a:lstStyle/>
                    <a:p>
                      <a:r>
                        <a:rPr lang="zh-TW" altLang="en-US" dirty="0"/>
                        <a:t>不顯著</a:t>
                      </a:r>
                    </a:p>
                  </a:txBody>
                  <a:tcPr/>
                </a:tc>
                <a:extLst>
                  <a:ext uri="{0D108BD9-81ED-4DB2-BD59-A6C34878D82A}">
                    <a16:rowId xmlns:a16="http://schemas.microsoft.com/office/drawing/2014/main" val="4062555542"/>
                  </a:ext>
                </a:extLst>
              </a:tr>
            </a:tbl>
          </a:graphicData>
        </a:graphic>
      </p:graphicFrame>
    </p:spTree>
    <p:extLst>
      <p:ext uri="{BB962C8B-B14F-4D97-AF65-F5344CB8AC3E}">
        <p14:creationId xmlns:p14="http://schemas.microsoft.com/office/powerpoint/2010/main" val="215132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ABF459-BF4F-96FE-DBC6-04D826E4B2AA}"/>
              </a:ext>
            </a:extLst>
          </p:cNvPr>
          <p:cNvSpPr>
            <a:spLocks noGrp="1"/>
          </p:cNvSpPr>
          <p:nvPr>
            <p:ph type="title"/>
          </p:nvPr>
        </p:nvSpPr>
        <p:spPr>
          <a:xfrm>
            <a:off x="838200" y="365126"/>
            <a:ext cx="10515600" cy="838524"/>
          </a:xfrm>
        </p:spPr>
        <p:txBody>
          <a:bodyPr/>
          <a:lstStyle/>
          <a:p>
            <a:r>
              <a:rPr lang="zh-TW" altLang="en-US" dirty="0"/>
              <a:t>文獻回顧</a:t>
            </a:r>
            <a:r>
              <a:rPr lang="en-US" altLang="zh-TW" dirty="0"/>
              <a:t>(2)</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932FF2B-13D3-06C0-63E1-0743AF394F05}"/>
                  </a:ext>
                </a:extLst>
              </p:cNvPr>
              <p:cNvSpPr>
                <a:spLocks noGrp="1"/>
              </p:cNvSpPr>
              <p:nvPr>
                <p:ph idx="1"/>
              </p:nvPr>
            </p:nvSpPr>
            <p:spPr>
              <a:xfrm>
                <a:off x="838200" y="1138335"/>
                <a:ext cx="10515600" cy="5038628"/>
              </a:xfrm>
            </p:spPr>
            <p:txBody>
              <a:bodyPr>
                <a:normAutofit/>
              </a:bodyPr>
              <a:lstStyle/>
              <a:p>
                <a:r>
                  <a:rPr lang="en-US" altLang="zh-TW" sz="2000" kern="0" dirty="0">
                    <a:solidFill>
                      <a:srgbClr val="000000"/>
                    </a:solidFill>
                    <a:effectLst/>
                    <a:latin typeface="微軟正黑體" panose="020B0604030504040204" pitchFamily="34" charset="-120"/>
                    <a:ea typeface="微軟正黑體" panose="020B0604030504040204" pitchFamily="34" charset="-120"/>
                  </a:rPr>
                  <a:t>Merton(1974)</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首先</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提出結構式模型</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建構公司違約的數學模型，結構式模型使用結構性變數，如公司資產、股東權益以及負債價值。</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模型</a:t>
                </a:r>
                <a:r>
                  <a:rPr lang="zh-TW" altLang="en-US"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中</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，當公司在到期日的資產價值低於需償還負債即發生違約，他假設公司的資本結構由股東權益及到期日為</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面額為</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D</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的零息票券所組成．在此假設條件下，</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股東權益可視為一歐式買權</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，其到期日為</a:t>
                </a:r>
                <a:r>
                  <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，履約價格為</a:t>
                </a:r>
                <a14:m>
                  <m:oMath xmlns:m="http://schemas.openxmlformats.org/officeDocument/2006/math">
                    <m:r>
                      <a:rPr lang="en-US" altLang="zh-TW" sz="2000" i="1" kern="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m:t>𝐷</m:t>
                    </m:r>
                  </m:oMath>
                </a14:m>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，到期日時若是</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資產價格</a:t>
                </a:r>
                <a14:m>
                  <m:oMath xmlns:m="http://schemas.openxmlformats.org/officeDocument/2006/math">
                    <m:sSub>
                      <m:sSubPr>
                        <m:ctrlPr>
                          <a:rPr lang="zh-TW" altLang="zh-TW" sz="2000" i="1">
                            <a:solidFill>
                              <a:srgbClr val="FF0000"/>
                            </a:solidFill>
                            <a:effectLst/>
                            <a:latin typeface="Cambria Math" panose="02040503050406030204" pitchFamily="18" charset="0"/>
                            <a:ea typeface="Cambria Math" panose="02040503050406030204" pitchFamily="18" charset="0"/>
                          </a:rPr>
                        </m:ctrlPr>
                      </m:sSubPr>
                      <m:e>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𝑇</m:t>
                        </m:r>
                      </m:sub>
                    </m:sSub>
                  </m:oMath>
                </a14:m>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大於流通在外負債</a:t>
                </a:r>
                <a14:m>
                  <m:oMath xmlns:m="http://schemas.openxmlformats.org/officeDocument/2006/math">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𝐷</m:t>
                    </m:r>
                  </m:oMath>
                </a14:m>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，則沒有發生違約，此時股東權益</a:t>
                </a:r>
                <a14:m>
                  <m:oMath xmlns:m="http://schemas.openxmlformats.org/officeDocument/2006/math">
                    <m:sSub>
                      <m:sSubPr>
                        <m:ctrlPr>
                          <a:rPr lang="zh-TW" altLang="zh-TW" sz="2000" i="1" smtClean="0">
                            <a:solidFill>
                              <a:srgbClr val="FF0000"/>
                            </a:solidFill>
                            <a:effectLst/>
                            <a:latin typeface="Cambria Math" panose="02040503050406030204" pitchFamily="18" charset="0"/>
                            <a:ea typeface="Cambria Math" panose="02040503050406030204" pitchFamily="18" charset="0"/>
                          </a:rPr>
                        </m:ctrlPr>
                      </m:sSubPr>
                      <m:e>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𝐸</m:t>
                        </m:r>
                      </m:e>
                      <m:sub>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𝑇</m:t>
                        </m:r>
                      </m:sub>
                    </m:sSub>
                  </m:oMath>
                </a14:m>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為</a:t>
                </a:r>
                <a14:m>
                  <m:oMath xmlns:m="http://schemas.openxmlformats.org/officeDocument/2006/math">
                    <m:sSub>
                      <m:sSubPr>
                        <m:ctrlPr>
                          <a:rPr lang="zh-TW" altLang="zh-TW" sz="2000" i="1">
                            <a:solidFill>
                              <a:srgbClr val="FF0000"/>
                            </a:solidFill>
                            <a:effectLst/>
                            <a:latin typeface="Cambria Math" panose="02040503050406030204" pitchFamily="18" charset="0"/>
                            <a:ea typeface="Cambria Math" panose="02040503050406030204" pitchFamily="18" charset="0"/>
                          </a:rPr>
                        </m:ctrlPr>
                      </m:sSubPr>
                      <m:e>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𝑉</m:t>
                        </m:r>
                      </m:e>
                      <m:sub>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𝑇</m:t>
                        </m:r>
                      </m:sub>
                    </m:sSub>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m:t>
                    </m:r>
                    <m:r>
                      <a:rPr lang="en-US" altLang="zh-TW" sz="2000" i="1" kern="0">
                        <a:solidFill>
                          <a:srgbClr val="FF0000"/>
                        </a:solidFill>
                        <a:effectLst/>
                        <a:latin typeface="Cambria Math" panose="02040503050406030204" pitchFamily="18" charset="0"/>
                        <a:ea typeface="標楷體" panose="03000509000000000000" pitchFamily="65" charset="-120"/>
                        <a:cs typeface="Times New Roman" panose="02020603050405020304" pitchFamily="18" charset="0"/>
                      </a:rPr>
                      <m:t>𝐷</m:t>
                    </m:r>
                  </m:oMath>
                </a14:m>
                <a:r>
                  <a:rPr lang="zh-TW" altLang="zh-TW"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相反的</a:t>
                </a:r>
                <a:r>
                  <a:rPr lang="zh-TW" altLang="zh-TW"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如果資產價格小於負債</a:t>
                </a:r>
                <a:r>
                  <a:rPr lang="zh-TW" altLang="zh-TW"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則公司會發生違約</a:t>
                </a:r>
                <a:r>
                  <a:rPr lang="zh-TW" altLang="zh-TW"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股東權益歸零</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1800" dirty="0">
                  <a:latin typeface="微軟正黑體" panose="020B0604030504040204" pitchFamily="34" charset="-120"/>
                  <a:ea typeface="微軟正黑體" panose="020B0604030504040204" pitchFamily="34" charset="-120"/>
                </a:endParaRPr>
              </a:p>
            </p:txBody>
          </p:sp>
        </mc:Choice>
        <mc:Fallback xmlns="">
          <p:sp>
            <p:nvSpPr>
              <p:cNvPr id="3" name="內容版面配置區 2">
                <a:extLst>
                  <a:ext uri="{FF2B5EF4-FFF2-40B4-BE49-F238E27FC236}">
                    <a16:creationId xmlns:a16="http://schemas.microsoft.com/office/drawing/2014/main" id="{6932FF2B-13D3-06C0-63E1-0743AF394F05}"/>
                  </a:ext>
                </a:extLst>
              </p:cNvPr>
              <p:cNvSpPr>
                <a:spLocks noGrp="1" noRot="1" noChangeAspect="1" noMove="1" noResize="1" noEditPoints="1" noAdjustHandles="1" noChangeArrowheads="1" noChangeShapeType="1" noTextEdit="1"/>
              </p:cNvSpPr>
              <p:nvPr>
                <p:ph idx="1"/>
              </p:nvPr>
            </p:nvSpPr>
            <p:spPr>
              <a:xfrm>
                <a:off x="838200" y="1138335"/>
                <a:ext cx="10515600" cy="5038628"/>
              </a:xfrm>
              <a:blipFill>
                <a:blip r:embed="rId2"/>
                <a:stretch>
                  <a:fillRect l="-522" t="-1332" r="-22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9466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C836073-43F2-4DB3-27F5-533952C54171}"/>
              </a:ext>
            </a:extLst>
          </p:cNvPr>
          <p:cNvSpPr>
            <a:spLocks noGrp="1"/>
          </p:cNvSpPr>
          <p:nvPr>
            <p:ph idx="1"/>
          </p:nvPr>
        </p:nvSpPr>
        <p:spPr>
          <a:xfrm>
            <a:off x="399661" y="391886"/>
            <a:ext cx="11011678" cy="5785077"/>
          </a:xfrm>
        </p:spPr>
        <p:txBody>
          <a:bodyPr/>
          <a:lstStyle/>
          <a:p>
            <a:pPr indent="304800">
              <a:lnSpc>
                <a:spcPct val="150000"/>
              </a:lnSpc>
            </a:pPr>
            <a:r>
              <a:rPr lang="en-US" altLang="zh-TW" sz="200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Jaimungal and Wang(2006)</a:t>
            </a:r>
            <a:r>
              <a:rPr lang="zh-TW" altLang="zh-TW" sz="2000" dirty="0">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使用</a:t>
            </a:r>
            <a:r>
              <a:rPr lang="en-US" altLang="zh-TW" sz="2000" dirty="0" err="1">
                <a:solidFill>
                  <a:srgbClr val="000000"/>
                </a:solidFill>
                <a:effectLst/>
                <a:latin typeface="Times New Roman Uni"/>
                <a:ea typeface="標楷體" panose="03000509000000000000" pitchFamily="65" charset="-120"/>
                <a:cs typeface="新細明體" panose="02020500000000000000" pitchFamily="18" charset="-120"/>
              </a:rPr>
              <a:t>Vasieck</a:t>
            </a:r>
            <a:r>
              <a:rPr lang="en-US" altLang="zh-TW" sz="2000" dirty="0">
                <a:solidFill>
                  <a:srgbClr val="000000"/>
                </a:solidFill>
                <a:effectLst/>
                <a:latin typeface="Times New Roman Uni"/>
                <a:ea typeface="標楷體" panose="03000509000000000000" pitchFamily="65" charset="-120"/>
                <a:cs typeface="新細明體" panose="02020500000000000000" pitchFamily="18" charset="-120"/>
              </a:rPr>
              <a:t>(1977)</a:t>
            </a:r>
            <a:r>
              <a:rPr lang="zh-TW" altLang="zh-TW" sz="2000" dirty="0">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模型分析隨機利率對巨災權益選擇權價格的影響。發現隨機利率對價格有顯著的影響。</a:t>
            </a:r>
            <a:endParaRPr lang="en-US" altLang="zh-TW" sz="2000" dirty="0">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endParaRPr>
          </a:p>
          <a:p>
            <a:pPr indent="304800">
              <a:lnSpc>
                <a:spcPct val="150000"/>
              </a:lnSpc>
            </a:pPr>
            <a:endParaRPr lang="en-US" altLang="zh-TW" sz="1800" dirty="0">
              <a:solidFill>
                <a:srgbClr val="000000"/>
              </a:solidFill>
              <a:latin typeface="新細明體" panose="02020500000000000000" pitchFamily="18" charset="-120"/>
              <a:ea typeface="標楷體" panose="03000509000000000000" pitchFamily="65" charset="-120"/>
              <a:cs typeface="新細明體" panose="02020500000000000000" pitchFamily="18" charset="-120"/>
            </a:endParaRPr>
          </a:p>
          <a:p>
            <a:pPr indent="0">
              <a:lnSpc>
                <a:spcPct val="150000"/>
              </a:lnSpc>
              <a:buNone/>
            </a:pPr>
            <a:r>
              <a:rPr lang="zh-TW" altLang="en-US" sz="1800" dirty="0">
                <a:solidFill>
                  <a:srgbClr val="000000"/>
                </a:solidFill>
                <a:effectLst/>
                <a:latin typeface="Times New Roman" panose="02020603050405020304" pitchFamily="18" charset="0"/>
                <a:ea typeface="標楷體" panose="03000509000000000000" pitchFamily="65" charset="-120"/>
              </a:rPr>
              <a:t> </a:t>
            </a:r>
            <a:r>
              <a:rPr lang="zh-TW" altLang="zh-TW" sz="1800" dirty="0">
                <a:solidFill>
                  <a:srgbClr val="000000"/>
                </a:solidFill>
                <a:effectLst/>
                <a:latin typeface="Times New Roman" panose="02020603050405020304" pitchFamily="18" charset="0"/>
                <a:ea typeface="標楷體" panose="03000509000000000000" pitchFamily="65" charset="-120"/>
              </a:rPr>
              <a:t>波動度與選擇權價格</a:t>
            </a:r>
            <a:endParaRPr lang="zh-TW" altLang="zh-TW" sz="1800" dirty="0">
              <a:effectLst/>
              <a:latin typeface="Times New Roman" panose="02020603050405020304" pitchFamily="18" charset="0"/>
              <a:ea typeface="新細明體" panose="02020500000000000000" pitchFamily="18" charset="-120"/>
            </a:endParaRPr>
          </a:p>
          <a:p>
            <a:pPr indent="0">
              <a:lnSpc>
                <a:spcPct val="150000"/>
              </a:lnSpc>
              <a:buNone/>
            </a:pPr>
            <a:endParaRPr lang="en-US" altLang="zh-TW" sz="1800" dirty="0">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endParaRPr>
          </a:p>
          <a:p>
            <a:pPr indent="304800">
              <a:lnSpc>
                <a:spcPct val="150000"/>
              </a:lnSpc>
            </a:pPr>
            <a:endParaRPr lang="zh-TW" altLang="zh-TW" sz="1800" dirty="0">
              <a:solidFill>
                <a:srgbClr val="000000"/>
              </a:solidFill>
              <a:effectLst/>
              <a:latin typeface="新細明體" panose="02020500000000000000" pitchFamily="18" charset="-120"/>
              <a:ea typeface="新細明體" panose="02020500000000000000" pitchFamily="18" charset="-120"/>
              <a:cs typeface="新細明體" panose="02020500000000000000" pitchFamily="18" charset="-120"/>
            </a:endParaRPr>
          </a:p>
          <a:p>
            <a:endParaRPr lang="zh-TW" altLang="en-US" dirty="0"/>
          </a:p>
        </p:txBody>
      </p:sp>
      <p:pic>
        <p:nvPicPr>
          <p:cNvPr id="4" name="圖片 3">
            <a:extLst>
              <a:ext uri="{FF2B5EF4-FFF2-40B4-BE49-F238E27FC236}">
                <a16:creationId xmlns:a16="http://schemas.microsoft.com/office/drawing/2014/main" id="{9B53ECFF-8B7F-8854-000E-0B513A9AAEEE}"/>
              </a:ext>
            </a:extLst>
          </p:cNvPr>
          <p:cNvPicPr>
            <a:picLocks noChangeAspect="1"/>
          </p:cNvPicPr>
          <p:nvPr/>
        </p:nvPicPr>
        <p:blipFill>
          <a:blip r:embed="rId2"/>
          <a:stretch>
            <a:fillRect/>
          </a:stretch>
        </p:blipFill>
        <p:spPr>
          <a:xfrm>
            <a:off x="274156" y="2495117"/>
            <a:ext cx="7350965" cy="3970997"/>
          </a:xfrm>
          <a:prstGeom prst="rect">
            <a:avLst/>
          </a:prstGeom>
        </p:spPr>
      </p:pic>
    </p:spTree>
    <p:extLst>
      <p:ext uri="{BB962C8B-B14F-4D97-AF65-F5344CB8AC3E}">
        <p14:creationId xmlns:p14="http://schemas.microsoft.com/office/powerpoint/2010/main" val="365607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5D4220-5394-314C-7EAB-C67A882097CC}"/>
              </a:ext>
            </a:extLst>
          </p:cNvPr>
          <p:cNvSpPr>
            <a:spLocks noGrp="1"/>
          </p:cNvSpPr>
          <p:nvPr>
            <p:ph idx="1"/>
          </p:nvPr>
        </p:nvSpPr>
        <p:spPr>
          <a:xfrm>
            <a:off x="214604" y="195943"/>
            <a:ext cx="11560629" cy="5981020"/>
          </a:xfrm>
        </p:spPr>
        <p:txBody>
          <a:bodyPr>
            <a:normAutofit/>
          </a:bodyPr>
          <a:lstStyle/>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研究中指出利率的波動度會帶動兩種效應︰</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折現和不確定性</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。利率會隨著其波動度的提高，進而促使</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借貸成本增加</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，使得</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選擇權價值減少</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；另一方面，利率波動度增加也會使</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不確定性提高</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推高了選擇權的價值</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000"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市場裡，資產價格變動的風險可以靠</a:t>
            </a:r>
            <a:r>
              <a:rPr lang="en-US" altLang="zh-TW" sz="2000" kern="0" dirty="0">
                <a:solidFill>
                  <a:srgbClr val="000000"/>
                </a:solidFill>
                <a:effectLst/>
                <a:latin typeface="微軟正黑體" panose="020B0604030504040204" pitchFamily="34" charset="-120"/>
                <a:ea typeface="微軟正黑體" panose="020B0604030504040204" pitchFamily="34" charset="-120"/>
              </a:rPr>
              <a:t>Delta-Gamma</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避險來趨避。利率變動則靠</a:t>
            </a:r>
            <a:r>
              <a:rPr lang="en-US" altLang="zh-TW" sz="2000" kern="0" dirty="0">
                <a:solidFill>
                  <a:srgbClr val="000000"/>
                </a:solidFill>
                <a:effectLst/>
                <a:latin typeface="微軟正黑體" panose="020B0604030504040204" pitchFamily="34" charset="-120"/>
                <a:ea typeface="微軟正黑體" panose="020B0604030504040204" pitchFamily="34" charset="-120"/>
              </a:rPr>
              <a:t>Rho</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避險達到趨避效果</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林文昌</a:t>
            </a:r>
            <a:r>
              <a:rPr lang="en-US" altLang="zh-TW" sz="2000" kern="0" dirty="0">
                <a:solidFill>
                  <a:srgbClr val="000000"/>
                </a:solidFill>
                <a:effectLst/>
                <a:latin typeface="微軟正黑體" panose="020B0604030504040204" pitchFamily="34" charset="-120"/>
                <a:ea typeface="微軟正黑體" panose="020B0604030504040204" pitchFamily="34" charset="-120"/>
              </a:rPr>
              <a:t>(2005)</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指出巨災權益賣權通常附有</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盈餘保護條款</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，規定該賣權在保險公司的盈餘</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低於某一水準</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下則不得執行，但是若保險公司沒有維持一定水準的再保險情況下則除外．但若無盈餘保護條件，可能會有嚴重的</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道德風險</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（或代理人問題）</a:t>
            </a:r>
            <a:endParaRPr lang="en-US"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因為保險公司藉著道德危機不但</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可提早執行時間</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，而且可以</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擴大股東權益價差</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（履約價格減掉現貨價格的差），使賣權價值有顯著的增加．當保險公司的累積損失賠償金額</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愈接近損失履約門檻</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時，保險公司傾向</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放寬理賠標準來增加賠償金額</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，藉以</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提高賣權價值</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．但若累計損失過高而使盈餘不足時，則反而可能減緩道德危機的發生．大致而言，</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損失門檻越低</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而且</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契約期間越長時越容易履約</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賣權的價格越高</a:t>
            </a:r>
            <a:r>
              <a:rPr lang="zh-TW" altLang="zh-TW" sz="200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2" name="表格 3">
            <a:extLst>
              <a:ext uri="{FF2B5EF4-FFF2-40B4-BE49-F238E27FC236}">
                <a16:creationId xmlns:a16="http://schemas.microsoft.com/office/drawing/2014/main" id="{C914EE84-CBC4-8D70-5D70-27DF5900B53D}"/>
              </a:ext>
            </a:extLst>
          </p:cNvPr>
          <p:cNvGraphicFramePr>
            <a:graphicFrameLocks noGrp="1"/>
          </p:cNvGraphicFramePr>
          <p:nvPr>
            <p:extLst>
              <p:ext uri="{D42A27DB-BD31-4B8C-83A1-F6EECF244321}">
                <p14:modId xmlns:p14="http://schemas.microsoft.com/office/powerpoint/2010/main" val="2959194465"/>
              </p:ext>
            </p:extLst>
          </p:nvPr>
        </p:nvGraphicFramePr>
        <p:xfrm>
          <a:off x="2408517" y="1061221"/>
          <a:ext cx="8128000" cy="736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9186520"/>
                    </a:ext>
                  </a:extLst>
                </a:gridCol>
                <a:gridCol w="4064000">
                  <a:extLst>
                    <a:ext uri="{9D8B030D-6E8A-4147-A177-3AD203B41FA5}">
                      <a16:colId xmlns:a16="http://schemas.microsoft.com/office/drawing/2014/main" val="4141998822"/>
                    </a:ext>
                  </a:extLst>
                </a:gridCol>
              </a:tblGrid>
              <a:tr h="0">
                <a:tc>
                  <a:txBody>
                    <a:bodyPr/>
                    <a:lstStyle/>
                    <a:p>
                      <a:r>
                        <a:rPr lang="zh-TW" altLang="en-US" dirty="0"/>
                        <a:t>股價相對較低</a:t>
                      </a:r>
                    </a:p>
                  </a:txBody>
                  <a:tcPr/>
                </a:tc>
                <a:tc>
                  <a:txBody>
                    <a:bodyPr/>
                    <a:lstStyle/>
                    <a:p>
                      <a:r>
                        <a:rPr lang="zh-TW" altLang="en-US" dirty="0"/>
                        <a:t>股價相對較高</a:t>
                      </a:r>
                    </a:p>
                  </a:txBody>
                  <a:tcPr/>
                </a:tc>
                <a:extLst>
                  <a:ext uri="{0D108BD9-81ED-4DB2-BD59-A6C34878D82A}">
                    <a16:rowId xmlns:a16="http://schemas.microsoft.com/office/drawing/2014/main" val="3813413817"/>
                  </a:ext>
                </a:extLst>
              </a:tr>
              <a:tr h="370840">
                <a:tc>
                  <a:txBody>
                    <a:bodyPr/>
                    <a:lstStyle/>
                    <a:p>
                      <a:r>
                        <a:rPr lang="zh-TW" altLang="en-US" dirty="0"/>
                        <a:t>折現效應較顯著</a:t>
                      </a:r>
                    </a:p>
                  </a:txBody>
                  <a:tcPr/>
                </a:tc>
                <a:tc>
                  <a:txBody>
                    <a:bodyPr/>
                    <a:lstStyle/>
                    <a:p>
                      <a:r>
                        <a:rPr lang="zh-TW" altLang="en-US" dirty="0"/>
                        <a:t>不確定性較顯著</a:t>
                      </a:r>
                    </a:p>
                  </a:txBody>
                  <a:tcPr/>
                </a:tc>
                <a:extLst>
                  <a:ext uri="{0D108BD9-81ED-4DB2-BD59-A6C34878D82A}">
                    <a16:rowId xmlns:a16="http://schemas.microsoft.com/office/drawing/2014/main" val="2892604631"/>
                  </a:ext>
                </a:extLst>
              </a:tr>
            </a:tbl>
          </a:graphicData>
        </a:graphic>
      </p:graphicFrame>
    </p:spTree>
    <p:extLst>
      <p:ext uri="{BB962C8B-B14F-4D97-AF65-F5344CB8AC3E}">
        <p14:creationId xmlns:p14="http://schemas.microsoft.com/office/powerpoint/2010/main" val="35384676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7129</TotalTime>
  <Words>5907</Words>
  <Application>Microsoft Office PowerPoint</Application>
  <PresentationFormat>寬螢幕</PresentationFormat>
  <Paragraphs>303</Paragraphs>
  <Slides>42</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42</vt:i4>
      </vt:variant>
    </vt:vector>
  </HeadingPairs>
  <TitlesOfParts>
    <vt:vector size="52" baseType="lpstr">
      <vt:lpstr>Times New Roman Uni</vt:lpstr>
      <vt:lpstr>微軟正黑體</vt:lpstr>
      <vt:lpstr>新細明體</vt:lpstr>
      <vt:lpstr>標楷體</vt:lpstr>
      <vt:lpstr>Arial</vt:lpstr>
      <vt:lpstr>Calibri</vt:lpstr>
      <vt:lpstr>Calibri Light</vt:lpstr>
      <vt:lpstr>Cambria Math</vt:lpstr>
      <vt:lpstr>Times New Roman</vt:lpstr>
      <vt:lpstr>Office 佈景主題</vt:lpstr>
      <vt:lpstr>利用結構式模型評價巨災權益賣權 </vt:lpstr>
      <vt:lpstr>緒論:</vt:lpstr>
      <vt:lpstr>文獻回顧(1)</vt:lpstr>
      <vt:lpstr>PowerPoint 簡報</vt:lpstr>
      <vt:lpstr>PowerPoint 簡報</vt:lpstr>
      <vt:lpstr>PowerPoint 簡報</vt:lpstr>
      <vt:lpstr>文獻回顧(2)</vt:lpstr>
      <vt:lpstr>PowerPoint 簡報</vt:lpstr>
      <vt:lpstr>PowerPoint 簡報</vt:lpstr>
      <vt:lpstr>第三章 研究方法與研究步驟 </vt:lpstr>
      <vt:lpstr>PowerPoint 簡報</vt:lpstr>
      <vt:lpstr>Bino-Trinomial structure評價巨災權益賣權 </vt:lpstr>
      <vt:lpstr>使用三元樹結構降低計算複雜度 </vt:lpstr>
      <vt:lpstr>PowerPoint 簡報</vt:lpstr>
      <vt:lpstr>評估發生巨災對公司價值的影響</vt:lpstr>
      <vt:lpstr>PowerPoint 簡報</vt:lpstr>
      <vt:lpstr>3.2.4Zeta Distribution 的參數估計</vt:lpstr>
      <vt:lpstr>PowerPoint 簡報</vt:lpstr>
      <vt:lpstr>3.2.5 考慮保險公司的破產風險 </vt:lpstr>
      <vt:lpstr>PowerPoint 簡報</vt:lpstr>
      <vt:lpstr>3.2.6 賣權履約後的注資和股權稀釋效果 </vt:lpstr>
      <vt:lpstr>3.3Bino-Trinomial structure的風險中立機率以及巨災規模機率  </vt:lpstr>
      <vt:lpstr>PowerPoint 簡報</vt:lpstr>
      <vt:lpstr>PowerPoint 簡報</vt:lpstr>
      <vt:lpstr>3.3.2.1 二元樹風險中立機率求算 </vt:lpstr>
      <vt:lpstr>PowerPoint 簡報</vt:lpstr>
      <vt:lpstr>PowerPoint 簡報</vt:lpstr>
      <vt:lpstr>PowerPoint 簡報</vt:lpstr>
      <vt:lpstr>4.數值分析</vt:lpstr>
      <vt:lpstr>在給定保險公司的累計損失(〖loss〗_T)已到達損失門檻(loss barrier)的情況:  </vt:lpstr>
      <vt:lpstr>2.原始股東價值的變化量 </vt:lpstr>
      <vt:lpstr>3.保險公司債權價值變化量</vt:lpstr>
      <vt:lpstr>4.2數值結果</vt:lpstr>
      <vt:lpstr>PowerPoint 簡報</vt:lpstr>
      <vt:lpstr>PowerPoint 簡報</vt:lpstr>
      <vt:lpstr>PowerPoint 簡報</vt:lpstr>
      <vt:lpstr>PowerPoint 簡報</vt:lpstr>
      <vt:lpstr>PowerPoint 簡報</vt:lpstr>
      <vt:lpstr>在假設公司沒有破產成本及稅盾利益之下，並根據 MM capital structure irrelevance theory，賣權發行者的成本相當於他注資給公司原始股東和債權人的價值</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利用結構式模型評價巨災權益賣權 </dc:title>
  <dc:creator>Lucas Yu</dc:creator>
  <cp:lastModifiedBy>Lucas Yu</cp:lastModifiedBy>
  <cp:revision>37</cp:revision>
  <dcterms:created xsi:type="dcterms:W3CDTF">2022-05-17T13:35:01Z</dcterms:created>
  <dcterms:modified xsi:type="dcterms:W3CDTF">2022-06-15T00:48:27Z</dcterms:modified>
</cp:coreProperties>
</file>